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837" r:id="rId5"/>
    <p:sldId id="838" r:id="rId6"/>
    <p:sldId id="839" r:id="rId7"/>
    <p:sldId id="841" r:id="rId8"/>
    <p:sldId id="84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A14D1-F37E-4004-8203-B41DF4C69BAA}" v="4" dt="2024-07-28T06:10:54.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0012" autoAdjust="0"/>
  </p:normalViewPr>
  <p:slideViewPr>
    <p:cSldViewPr snapToGrid="0">
      <p:cViewPr>
        <p:scale>
          <a:sx n="71" d="100"/>
          <a:sy n="71" d="100"/>
        </p:scale>
        <p:origin x="2514"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ai, Hamood OSSR" userId="ee3f9993-b5ee-4200-97d0-bb6653cfa3a1" providerId="ADAL" clId="{19593A74-4E14-45A5-A7A6-23A1386CBB77}"/>
    <pc:docChg chg="modSld">
      <pc:chgData name="Hinai, Hamood OSSR" userId="ee3f9993-b5ee-4200-97d0-bb6653cfa3a1" providerId="ADAL" clId="{19593A74-4E14-45A5-A7A6-23A1386CBB77}" dt="2024-07-24T07:14:06.758" v="0" actId="20577"/>
      <pc:docMkLst>
        <pc:docMk/>
      </pc:docMkLst>
      <pc:sldChg chg="modSp mod">
        <pc:chgData name="Hinai, Hamood OSSR" userId="ee3f9993-b5ee-4200-97d0-bb6653cfa3a1" providerId="ADAL" clId="{19593A74-4E14-45A5-A7A6-23A1386CBB77}" dt="2024-07-24T07:14:06.758" v="0" actId="20577"/>
        <pc:sldMkLst>
          <pc:docMk/>
          <pc:sldMk cId="1749004685" sldId="839"/>
        </pc:sldMkLst>
        <pc:spChg chg="mod">
          <ac:chgData name="Hinai, Hamood OSSR" userId="ee3f9993-b5ee-4200-97d0-bb6653cfa3a1" providerId="ADAL" clId="{19593A74-4E14-45A5-A7A6-23A1386CBB77}" dt="2024-07-24T07:14:06.758" v="0" actId="20577"/>
          <ac:spMkLst>
            <pc:docMk/>
            <pc:sldMk cId="1749004685" sldId="839"/>
            <ac:spMk id="3" creationId="{FB3082EF-FBC4-A593-C4E3-EE8F28657278}"/>
          </ac:spMkLst>
        </pc:spChg>
      </pc:sldChg>
    </pc:docChg>
  </pc:docChgLst>
  <pc:docChgLst>
    <pc:chgData name="Al-Amri, Heba MSE521X" userId="bc9eaec8-f016-401e-9b2a-456f671523f3" providerId="ADAL" clId="{A5DA14D1-F37E-4004-8203-B41DF4C69BAA}"/>
    <pc:docChg chg="undo custSel addSld modSld">
      <pc:chgData name="Al-Amri, Heba MSE521X" userId="bc9eaec8-f016-401e-9b2a-456f671523f3" providerId="ADAL" clId="{A5DA14D1-F37E-4004-8203-B41DF4C69BAA}" dt="2024-07-28T06:14:12.597" v="44" actId="1076"/>
      <pc:docMkLst>
        <pc:docMk/>
      </pc:docMkLst>
      <pc:sldChg chg="modSp mod">
        <pc:chgData name="Al-Amri, Heba MSE521X" userId="bc9eaec8-f016-401e-9b2a-456f671523f3" providerId="ADAL" clId="{A5DA14D1-F37E-4004-8203-B41DF4C69BAA}" dt="2024-07-28T06:13:54.596" v="41" actId="20577"/>
        <pc:sldMkLst>
          <pc:docMk/>
          <pc:sldMk cId="564296826" sldId="837"/>
        </pc:sldMkLst>
        <pc:graphicFrameChg chg="modGraphic">
          <ac:chgData name="Al-Amri, Heba MSE521X" userId="bc9eaec8-f016-401e-9b2a-456f671523f3" providerId="ADAL" clId="{A5DA14D1-F37E-4004-8203-B41DF4C69BAA}" dt="2024-07-28T06:13:54.596" v="41" actId="20577"/>
          <ac:graphicFrameMkLst>
            <pc:docMk/>
            <pc:sldMk cId="564296826" sldId="837"/>
            <ac:graphicFrameMk id="3" creationId="{01DA51BD-52C4-49BE-B370-6E2397F6499F}"/>
          </ac:graphicFrameMkLst>
        </pc:graphicFrameChg>
      </pc:sldChg>
      <pc:sldChg chg="modSp mod">
        <pc:chgData name="Al-Amri, Heba MSE521X" userId="bc9eaec8-f016-401e-9b2a-456f671523f3" providerId="ADAL" clId="{A5DA14D1-F37E-4004-8203-B41DF4C69BAA}" dt="2024-07-28T06:14:07.529" v="43" actId="1076"/>
        <pc:sldMkLst>
          <pc:docMk/>
          <pc:sldMk cId="2807158092" sldId="838"/>
        </pc:sldMkLst>
        <pc:spChg chg="mod">
          <ac:chgData name="Al-Amri, Heba MSE521X" userId="bc9eaec8-f016-401e-9b2a-456f671523f3" providerId="ADAL" clId="{A5DA14D1-F37E-4004-8203-B41DF4C69BAA}" dt="2024-07-28T06:14:07.529" v="43" actId="1076"/>
          <ac:spMkLst>
            <pc:docMk/>
            <pc:sldMk cId="2807158092" sldId="838"/>
            <ac:spMk id="3" creationId="{D8BF0136-EDFE-E061-59A5-B2CEEF4A99C1}"/>
          </ac:spMkLst>
        </pc:spChg>
        <pc:picChg chg="mod">
          <ac:chgData name="Al-Amri, Heba MSE521X" userId="bc9eaec8-f016-401e-9b2a-456f671523f3" providerId="ADAL" clId="{A5DA14D1-F37E-4004-8203-B41DF4C69BAA}" dt="2024-07-28T06:11:52.681" v="35" actId="1076"/>
          <ac:picMkLst>
            <pc:docMk/>
            <pc:sldMk cId="2807158092" sldId="838"/>
            <ac:picMk id="2" creationId="{C3BD9FB7-08F3-2534-D6A2-0DADFD2E2330}"/>
          </ac:picMkLst>
        </pc:picChg>
      </pc:sldChg>
      <pc:sldChg chg="modSp mod">
        <pc:chgData name="Al-Amri, Heba MSE521X" userId="bc9eaec8-f016-401e-9b2a-456f671523f3" providerId="ADAL" clId="{A5DA14D1-F37E-4004-8203-B41DF4C69BAA}" dt="2024-07-28T06:14:12.597" v="44" actId="1076"/>
        <pc:sldMkLst>
          <pc:docMk/>
          <pc:sldMk cId="1749004685" sldId="839"/>
        </pc:sldMkLst>
        <pc:spChg chg="mod">
          <ac:chgData name="Al-Amri, Heba MSE521X" userId="bc9eaec8-f016-401e-9b2a-456f671523f3" providerId="ADAL" clId="{A5DA14D1-F37E-4004-8203-B41DF4C69BAA}" dt="2024-07-28T06:14:12.597" v="44" actId="1076"/>
          <ac:spMkLst>
            <pc:docMk/>
            <pc:sldMk cId="1749004685" sldId="839"/>
            <ac:spMk id="3" creationId="{FB3082EF-FBC4-A593-C4E3-EE8F28657278}"/>
          </ac:spMkLst>
        </pc:spChg>
      </pc:sldChg>
      <pc:sldChg chg="addSp delSp modSp add mod">
        <pc:chgData name="Al-Amri, Heba MSE521X" userId="bc9eaec8-f016-401e-9b2a-456f671523f3" providerId="ADAL" clId="{A5DA14D1-F37E-4004-8203-B41DF4C69BAA}" dt="2024-07-28T06:12:30.767" v="38" actId="692"/>
        <pc:sldMkLst>
          <pc:docMk/>
          <pc:sldMk cId="699961142" sldId="841"/>
        </pc:sldMkLst>
        <pc:spChg chg="mod">
          <ac:chgData name="Al-Amri, Heba MSE521X" userId="bc9eaec8-f016-401e-9b2a-456f671523f3" providerId="ADAL" clId="{A5DA14D1-F37E-4004-8203-B41DF4C69BAA}" dt="2024-07-28T06:09:07.582" v="16" actId="113"/>
          <ac:spMkLst>
            <pc:docMk/>
            <pc:sldMk cId="699961142" sldId="841"/>
            <ac:spMk id="3" creationId="{FB3082EF-FBC4-A593-C4E3-EE8F28657278}"/>
          </ac:spMkLst>
        </pc:spChg>
        <pc:spChg chg="add del mod">
          <ac:chgData name="Al-Amri, Heba MSE521X" userId="bc9eaec8-f016-401e-9b2a-456f671523f3" providerId="ADAL" clId="{A5DA14D1-F37E-4004-8203-B41DF4C69BAA}" dt="2024-07-28T06:11:00.866" v="34"/>
          <ac:spMkLst>
            <pc:docMk/>
            <pc:sldMk cId="699961142" sldId="841"/>
            <ac:spMk id="6" creationId="{0095780C-5296-C939-DF21-7D4E52CC3BA5}"/>
          </ac:spMkLst>
        </pc:spChg>
        <pc:spChg chg="add del mod">
          <ac:chgData name="Al-Amri, Heba MSE521X" userId="bc9eaec8-f016-401e-9b2a-456f671523f3" providerId="ADAL" clId="{A5DA14D1-F37E-4004-8203-B41DF4C69BAA}" dt="2024-07-28T06:11:00.863" v="32" actId="478"/>
          <ac:spMkLst>
            <pc:docMk/>
            <pc:sldMk cId="699961142" sldId="841"/>
            <ac:spMk id="7" creationId="{D4415251-3CF1-F044-5CE9-7380E7A8AF9B}"/>
          </ac:spMkLst>
        </pc:spChg>
        <pc:picChg chg="add del">
          <ac:chgData name="Al-Amri, Heba MSE521X" userId="bc9eaec8-f016-401e-9b2a-456f671523f3" providerId="ADAL" clId="{A5DA14D1-F37E-4004-8203-B41DF4C69BAA}" dt="2024-07-28T06:10:02.531" v="24" actId="478"/>
          <ac:picMkLst>
            <pc:docMk/>
            <pc:sldMk cId="699961142" sldId="841"/>
            <ac:picMk id="2" creationId="{F17D4B8A-18DA-5438-F09F-67875A4B8BF6}"/>
          </ac:picMkLst>
        </pc:picChg>
        <pc:picChg chg="add mod ord">
          <ac:chgData name="Al-Amri, Heba MSE521X" userId="bc9eaec8-f016-401e-9b2a-456f671523f3" providerId="ADAL" clId="{A5DA14D1-F37E-4004-8203-B41DF4C69BAA}" dt="2024-07-28T06:12:30.767" v="38" actId="692"/>
          <ac:picMkLst>
            <pc:docMk/>
            <pc:sldMk cId="699961142" sldId="841"/>
            <ac:picMk id="5" creationId="{84973367-DD5B-DF03-E7EF-74B24DA7D9E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Sheet1!$C$3</c:f>
              <c:strCache>
                <c:ptCount val="1"/>
                <c:pt idx="0">
                  <c:v>No. of Privately owned vehicles 2024 GB area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manualLayout>
                  <c:x val="1.4753342554172429E-2"/>
                  <c:y val="-2.013522758753516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C-41F1-B6CB-98E585512ED3}"/>
                </c:ext>
              </c:extLst>
            </c:dLbl>
            <c:dLbl>
              <c:idx val="1"/>
              <c:layout>
                <c:manualLayout>
                  <c:x val="7.376671277086147E-3"/>
                  <c:y val="4.3931913144878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C-41F1-B6CB-98E585512ED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Sheet1!$D$2:$G$2</c:f>
              <c:strCache>
                <c:ptCount val="4"/>
                <c:pt idx="0">
                  <c:v>Q1</c:v>
                </c:pt>
                <c:pt idx="1">
                  <c:v>Q2</c:v>
                </c:pt>
                <c:pt idx="2">
                  <c:v>Q3</c:v>
                </c:pt>
                <c:pt idx="3">
                  <c:v>Q4</c:v>
                </c:pt>
              </c:strCache>
            </c:strRef>
          </c:cat>
          <c:val>
            <c:numRef>
              <c:f>Sheet1!$D$3:$G$3</c:f>
              <c:numCache>
                <c:formatCode>General</c:formatCode>
                <c:ptCount val="4"/>
                <c:pt idx="0">
                  <c:v>4</c:v>
                </c:pt>
                <c:pt idx="1">
                  <c:v>1</c:v>
                </c:pt>
                <c:pt idx="2">
                  <c:v>0</c:v>
                </c:pt>
                <c:pt idx="3">
                  <c:v>0</c:v>
                </c:pt>
              </c:numCache>
            </c:numRef>
          </c:val>
          <c:extLst>
            <c:ext xmlns:c16="http://schemas.microsoft.com/office/drawing/2014/chart" uri="{C3380CC4-5D6E-409C-BE32-E72D297353CC}">
              <c16:uniqueId val="{00000002-D6DA-4D43-B10B-93A1A779461F}"/>
            </c:ext>
          </c:extLst>
        </c:ser>
        <c:dLbls>
          <c:showLegendKey val="0"/>
          <c:showVal val="0"/>
          <c:showCatName val="0"/>
          <c:showSerName val="0"/>
          <c:showPercent val="0"/>
          <c:showBubbleSize val="0"/>
        </c:dLbls>
        <c:gapWidth val="150"/>
        <c:shape val="box"/>
        <c:axId val="799738992"/>
        <c:axId val="894832800"/>
        <c:axId val="0"/>
      </c:bar3DChart>
      <c:catAx>
        <c:axId val="79973899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a:t>Period in Quarter </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894832800"/>
        <c:crosses val="autoZero"/>
        <c:auto val="1"/>
        <c:lblAlgn val="ctr"/>
        <c:lblOffset val="100"/>
        <c:noMultiLvlLbl val="0"/>
      </c:catAx>
      <c:valAx>
        <c:axId val="89483280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a:t># of Private Vehicles</a:t>
                </a:r>
              </a:p>
            </c:rich>
          </c:tx>
          <c:layout>
            <c:manualLayout>
              <c:xMode val="edge"/>
              <c:yMode val="edge"/>
              <c:x val="7.045340135431373E-2"/>
              <c:y val="0.2459933797688474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79973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000" b="1">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82C16-2F63-4A70-8762-5D3BB2CC162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7D245FB6-09B9-45BA-94E5-A54826211EAD}">
      <dgm:prSet phldrT="[Text]" custT="1"/>
      <dgm:spPr>
        <a:solidFill>
          <a:srgbClr val="FFCA08"/>
        </a:solidFill>
        <a:ln w="28575">
          <a:solidFill>
            <a:srgbClr val="00B050"/>
          </a:solidFill>
          <a:prstDash val="sysDot"/>
        </a:ln>
      </dgm:spPr>
      <dgm:t>
        <a:bodyPr/>
        <a:lstStyle/>
        <a:p>
          <a:r>
            <a:rPr lang="en-US" sz="1000" dirty="0">
              <a:latin typeface="Gill Sans Light"/>
            </a:rPr>
            <a:t>Discouraging clear message to everyone</a:t>
          </a:r>
        </a:p>
      </dgm:t>
    </dgm:pt>
    <dgm:pt modelId="{143C2942-D497-4ED5-A95A-F36444D6AADC}" type="parTrans" cxnId="{12C17E18-9C2E-41CF-BA80-822704AA8DD1}">
      <dgm:prSet/>
      <dgm:spPr/>
      <dgm:t>
        <a:bodyPr/>
        <a:lstStyle/>
        <a:p>
          <a:endParaRPr lang="en-US" sz="1200">
            <a:latin typeface="Gill Sans Light"/>
          </a:endParaRPr>
        </a:p>
      </dgm:t>
    </dgm:pt>
    <dgm:pt modelId="{E62DEF77-3721-46CB-AAB8-A4BE2FFE6704}" type="sibTrans" cxnId="{12C17E18-9C2E-41CF-BA80-822704AA8DD1}">
      <dgm:prSet/>
      <dgm:spPr/>
      <dgm:t>
        <a:bodyPr/>
        <a:lstStyle/>
        <a:p>
          <a:endParaRPr lang="en-US" sz="1200">
            <a:latin typeface="Gill Sans Light"/>
          </a:endParaRPr>
        </a:p>
      </dgm:t>
    </dgm:pt>
    <dgm:pt modelId="{3691600F-9B4F-4123-B490-E6113CCFE1A8}">
      <dgm:prSet phldrT="[Text]" custT="1"/>
      <dgm:spPr>
        <a:solidFill>
          <a:srgbClr val="00B050"/>
        </a:solidFill>
        <a:ln>
          <a:gradFill>
            <a:gsLst>
              <a:gs pos="0">
                <a:schemeClr val="accent6">
                  <a:lumMod val="50000"/>
                </a:schemeClr>
              </a:gs>
              <a:gs pos="100000">
                <a:schemeClr val="accent6">
                  <a:lumMod val="50000"/>
                </a:schemeClr>
              </a:gs>
            </a:gsLst>
            <a:lin ang="5400000" scaled="1"/>
          </a:gradFill>
          <a:prstDash val="lgDash"/>
        </a:ln>
      </dgm:spPr>
      <dgm:t>
        <a:bodyPr/>
        <a:lstStyle/>
        <a:p>
          <a:r>
            <a:rPr lang="en-US" sz="900" dirty="0">
              <a:effectLst/>
              <a:latin typeface="Gill Sans MT" panose="020B0502020104020203" pitchFamily="34" charset="0"/>
              <a:ea typeface="Times New Roman" panose="02020603050405020304" pitchFamily="18" charset="0"/>
            </a:rPr>
            <a:t>Strongly discouraging the use of Private Vehicles to commute to interior work locations especially staff from Salalah area or nearby region.</a:t>
          </a:r>
          <a:endParaRPr lang="en-US" sz="1100" dirty="0">
            <a:latin typeface="Gill Sans Light"/>
          </a:endParaRPr>
        </a:p>
      </dgm:t>
    </dgm:pt>
    <dgm:pt modelId="{FDB7A2E4-7275-4DB8-82BE-DA71C54B66AD}" type="parTrans" cxnId="{BA6F8816-6A9A-4974-9646-E9B4F380ABB2}">
      <dgm:prSet/>
      <dgm:spPr/>
      <dgm:t>
        <a:bodyPr/>
        <a:lstStyle/>
        <a:p>
          <a:endParaRPr lang="en-US" sz="1200">
            <a:latin typeface="Gill Sans Light"/>
          </a:endParaRPr>
        </a:p>
      </dgm:t>
    </dgm:pt>
    <dgm:pt modelId="{60C5CCB2-C01B-4F5D-BEB3-D0A816543F83}" type="sibTrans" cxnId="{BA6F8816-6A9A-4974-9646-E9B4F380ABB2}">
      <dgm:prSet/>
      <dgm:spPr/>
      <dgm:t>
        <a:bodyPr/>
        <a:lstStyle/>
        <a:p>
          <a:endParaRPr lang="en-US" sz="1200">
            <a:latin typeface="Gill Sans Light"/>
          </a:endParaRPr>
        </a:p>
      </dgm:t>
    </dgm:pt>
    <dgm:pt modelId="{8BF12EBA-69E1-45D8-8A00-C1DA6E4055B5}">
      <dgm:prSet phldrT="[Text]" custT="1"/>
      <dgm:spPr>
        <a:solidFill>
          <a:srgbClr val="FFCA08"/>
        </a:solidFill>
        <a:ln w="28575">
          <a:solidFill>
            <a:srgbClr val="00B050"/>
          </a:solidFill>
          <a:prstDash val="sysDot"/>
        </a:ln>
      </dgm:spPr>
      <dgm:t>
        <a:bodyPr/>
        <a:lstStyle/>
        <a:p>
          <a:r>
            <a:rPr lang="en-US" sz="1000" dirty="0">
              <a:latin typeface="Gill Sans Light"/>
            </a:rPr>
            <a:t>Educations &amp; convincing staff</a:t>
          </a:r>
        </a:p>
      </dgm:t>
    </dgm:pt>
    <dgm:pt modelId="{2754E232-5A18-4A86-8623-08BD4DE221B1}" type="parTrans" cxnId="{D8A432D1-7A5F-42FA-ABE0-741F9456BA7F}">
      <dgm:prSet/>
      <dgm:spPr/>
      <dgm:t>
        <a:bodyPr/>
        <a:lstStyle/>
        <a:p>
          <a:endParaRPr lang="en-US" sz="1200">
            <a:latin typeface="Gill Sans Light"/>
          </a:endParaRPr>
        </a:p>
      </dgm:t>
    </dgm:pt>
    <dgm:pt modelId="{C789E7A5-D598-4556-918B-23848DBFE215}" type="sibTrans" cxnId="{D8A432D1-7A5F-42FA-ABE0-741F9456BA7F}">
      <dgm:prSet/>
      <dgm:spPr/>
      <dgm:t>
        <a:bodyPr/>
        <a:lstStyle/>
        <a:p>
          <a:endParaRPr lang="en-US" sz="1200">
            <a:latin typeface="Gill Sans Light"/>
          </a:endParaRPr>
        </a:p>
      </dgm:t>
    </dgm:pt>
    <dgm:pt modelId="{19B67ADA-9C5B-4403-B60C-DE206009B81C}">
      <dgm:prSet phldrT="[Text]" custT="1"/>
      <dgm:spPr>
        <a:solidFill>
          <a:srgbClr val="00B050"/>
        </a:solidFill>
        <a:ln>
          <a:gradFill>
            <a:gsLst>
              <a:gs pos="0">
                <a:schemeClr val="accent6">
                  <a:lumMod val="50000"/>
                </a:schemeClr>
              </a:gs>
              <a:gs pos="100000">
                <a:schemeClr val="accent6">
                  <a:lumMod val="50000"/>
                </a:schemeClr>
              </a:gs>
            </a:gsLst>
            <a:lin ang="5400000" scaled="1"/>
          </a:gradFill>
          <a:prstDash val="lgDash"/>
        </a:ln>
      </dgm:spPr>
      <dgm:t>
        <a:bodyPr/>
        <a:lstStyle/>
        <a:p>
          <a:pPr>
            <a:buFont typeface="Arial" panose="020B0604020202020204" pitchFamily="34" charset="0"/>
            <a:buNone/>
          </a:pPr>
          <a:r>
            <a:rPr lang="en-US" sz="900" dirty="0">
              <a:effectLst/>
              <a:latin typeface="Gill Sans MT" panose="020B0502020104020203" pitchFamily="34" charset="0"/>
              <a:ea typeface="Times New Roman" panose="02020603050405020304" pitchFamily="18" charset="0"/>
            </a:rPr>
            <a:t>Educating and convincing our staff to utilize PDO approved public transport (Heavy Buses) example staff from Salalah area.  </a:t>
          </a:r>
          <a:r>
            <a:rPr lang="en-US" sz="800" dirty="0">
              <a:effectLst/>
              <a:latin typeface="Gill Sans MT" panose="020B0502020104020203" pitchFamily="34" charset="0"/>
              <a:ea typeface="Times New Roman" panose="02020603050405020304" pitchFamily="18" charset="0"/>
            </a:rPr>
            <a:t>Approved public transport companies and corresponding buses are posted on the logistics website. </a:t>
          </a:r>
          <a:endParaRPr lang="en-US" sz="900" dirty="0">
            <a:latin typeface="Gill Sans Light"/>
          </a:endParaRPr>
        </a:p>
      </dgm:t>
    </dgm:pt>
    <dgm:pt modelId="{EE2EAB13-FF60-488A-9DE8-580E4457BC2D}" type="parTrans" cxnId="{D7A17F7A-A5D8-4D98-B65A-929258E80AD6}">
      <dgm:prSet/>
      <dgm:spPr/>
      <dgm:t>
        <a:bodyPr/>
        <a:lstStyle/>
        <a:p>
          <a:endParaRPr lang="en-US" sz="1200">
            <a:latin typeface="Gill Sans Light"/>
          </a:endParaRPr>
        </a:p>
      </dgm:t>
    </dgm:pt>
    <dgm:pt modelId="{66D7B304-9F66-4C74-81A8-65B405F1DFE2}" type="sibTrans" cxnId="{D7A17F7A-A5D8-4D98-B65A-929258E80AD6}">
      <dgm:prSet/>
      <dgm:spPr/>
      <dgm:t>
        <a:bodyPr/>
        <a:lstStyle/>
        <a:p>
          <a:endParaRPr lang="en-US" sz="1200">
            <a:latin typeface="Gill Sans Light"/>
          </a:endParaRPr>
        </a:p>
      </dgm:t>
    </dgm:pt>
    <dgm:pt modelId="{84A6FAFE-95F5-4189-A9DD-EDE9E8588934}">
      <dgm:prSet phldrT="[Text]" custT="1"/>
      <dgm:spPr>
        <a:solidFill>
          <a:srgbClr val="FFCA08"/>
        </a:solidFill>
        <a:ln w="28575">
          <a:solidFill>
            <a:srgbClr val="00B050"/>
          </a:solidFill>
          <a:prstDash val="sysDot"/>
        </a:ln>
      </dgm:spPr>
      <dgm:t>
        <a:bodyPr/>
        <a:lstStyle/>
        <a:p>
          <a:r>
            <a:rPr lang="en-US" sz="900" dirty="0">
              <a:latin typeface="Gill Sans Light"/>
            </a:rPr>
            <a:t>Assurance of </a:t>
          </a:r>
          <a:r>
            <a:rPr lang="en-US" sz="900" dirty="0">
              <a:effectLst/>
              <a:latin typeface="Gill Sans MT" panose="020B0502020104020203" pitchFamily="34" charset="0"/>
              <a:ea typeface="Times New Roman" panose="02020603050405020304" pitchFamily="18" charset="0"/>
            </a:rPr>
            <a:t>Contractors </a:t>
          </a:r>
          <a:r>
            <a:rPr lang="en-US" sz="900" dirty="0">
              <a:latin typeface="Gill Sans Light"/>
            </a:rPr>
            <a:t>Compliance with SP2000</a:t>
          </a:r>
          <a:endParaRPr lang="en-US" sz="1200" dirty="0">
            <a:latin typeface="Gill"/>
          </a:endParaRPr>
        </a:p>
      </dgm:t>
    </dgm:pt>
    <dgm:pt modelId="{10F19561-AFCA-45F6-A07F-C1BD35571FCC}" type="parTrans" cxnId="{703B26C9-8E28-4EAD-B0B8-3B92B712756B}">
      <dgm:prSet/>
      <dgm:spPr/>
      <dgm:t>
        <a:bodyPr/>
        <a:lstStyle/>
        <a:p>
          <a:endParaRPr lang="en-US" sz="1200">
            <a:latin typeface="Gill Sans Light"/>
          </a:endParaRPr>
        </a:p>
      </dgm:t>
    </dgm:pt>
    <dgm:pt modelId="{D2898904-C804-4581-B183-C5F8C330ED8E}" type="sibTrans" cxnId="{703B26C9-8E28-4EAD-B0B8-3B92B712756B}">
      <dgm:prSet/>
      <dgm:spPr/>
      <dgm:t>
        <a:bodyPr/>
        <a:lstStyle/>
        <a:p>
          <a:endParaRPr lang="en-US" sz="1200">
            <a:latin typeface="Gill Sans Light"/>
          </a:endParaRPr>
        </a:p>
      </dgm:t>
    </dgm:pt>
    <dgm:pt modelId="{0C537E51-21EA-4748-ADCA-CC9808584EB4}">
      <dgm:prSet phldrT="[Text]" custT="1"/>
      <dgm:spPr>
        <a:solidFill>
          <a:srgbClr val="00B050"/>
        </a:solidFill>
        <a:ln>
          <a:gradFill>
            <a:gsLst>
              <a:gs pos="0">
                <a:schemeClr val="accent6">
                  <a:lumMod val="50000"/>
                </a:schemeClr>
              </a:gs>
              <a:gs pos="100000">
                <a:schemeClr val="accent6">
                  <a:lumMod val="50000"/>
                </a:schemeClr>
              </a:gs>
            </a:gsLst>
            <a:lin ang="5400000" scaled="1"/>
          </a:gradFill>
          <a:prstDash val="lgDash"/>
        </a:ln>
      </dgm:spPr>
      <dgm:t>
        <a:bodyPr/>
        <a:lstStyle/>
        <a:p>
          <a:r>
            <a:rPr lang="en-US" sz="1000" dirty="0">
              <a:effectLst/>
              <a:latin typeface="Gill Sans MT" panose="020B0502020104020203" pitchFamily="34" charset="0"/>
              <a:ea typeface="Times New Roman" panose="02020603050405020304" pitchFamily="18" charset="0"/>
            </a:rPr>
            <a:t>Ensuring that our Contractors provide comfortable and SP2000 compliant bus operation for their staff. </a:t>
          </a:r>
          <a:endParaRPr lang="en-US" sz="1000" dirty="0">
            <a:latin typeface="Gill Sans Light"/>
          </a:endParaRPr>
        </a:p>
      </dgm:t>
    </dgm:pt>
    <dgm:pt modelId="{76BAB01A-BA71-4360-87AB-98A4C62FA4D9}" type="parTrans" cxnId="{4BD11C7B-4E5A-45F1-8F79-6DAAA7F82131}">
      <dgm:prSet/>
      <dgm:spPr/>
      <dgm:t>
        <a:bodyPr/>
        <a:lstStyle/>
        <a:p>
          <a:endParaRPr lang="en-US" sz="1200">
            <a:latin typeface="Gill Sans Light"/>
          </a:endParaRPr>
        </a:p>
      </dgm:t>
    </dgm:pt>
    <dgm:pt modelId="{58E4F43C-9D5C-43E2-9F65-181E4BE9B168}" type="sibTrans" cxnId="{4BD11C7B-4E5A-45F1-8F79-6DAAA7F82131}">
      <dgm:prSet/>
      <dgm:spPr/>
      <dgm:t>
        <a:bodyPr/>
        <a:lstStyle/>
        <a:p>
          <a:endParaRPr lang="en-US" sz="1200">
            <a:latin typeface="Gill Sans Light"/>
          </a:endParaRPr>
        </a:p>
      </dgm:t>
    </dgm:pt>
    <dgm:pt modelId="{53FEF45B-AAD1-44F4-81FA-67FD0A6DE7A8}">
      <dgm:prSet phldrT="[Text]" custT="1"/>
      <dgm:spPr>
        <a:solidFill>
          <a:srgbClr val="00B050"/>
        </a:solidFill>
        <a:ln>
          <a:gradFill>
            <a:gsLst>
              <a:gs pos="0">
                <a:schemeClr val="accent6">
                  <a:lumMod val="50000"/>
                </a:schemeClr>
              </a:gs>
              <a:gs pos="100000">
                <a:schemeClr val="accent6">
                  <a:lumMod val="50000"/>
                </a:schemeClr>
              </a:gs>
            </a:gsLst>
            <a:lin ang="5400000" scaled="1"/>
          </a:gradFill>
          <a:prstDash val="lgDash"/>
        </a:ln>
      </dgm:spPr>
      <dgm:t>
        <a:bodyPr/>
        <a:lstStyle/>
        <a:p>
          <a:pPr>
            <a:buFont typeface="Symbol" panose="05050102010706020507" pitchFamily="18" charset="2"/>
            <a:buChar char=""/>
          </a:pPr>
          <a:r>
            <a:rPr lang="en-US" sz="1000" dirty="0">
              <a:effectLst/>
              <a:latin typeface="Gill Sans MT" panose="020B0502020104020203" pitchFamily="34" charset="0"/>
              <a:ea typeface="Times New Roman" panose="02020603050405020304" pitchFamily="18" charset="0"/>
            </a:rPr>
            <a:t>Discuss the issue during HSE meetings and just before the shift change.</a:t>
          </a:r>
          <a:endParaRPr lang="en-US" sz="1000" dirty="0">
            <a:latin typeface="Gill Sans Light"/>
          </a:endParaRPr>
        </a:p>
      </dgm:t>
    </dgm:pt>
    <dgm:pt modelId="{A7164AC1-96A1-4C72-92A5-A0486C0ABB0E}" type="parTrans" cxnId="{B3E471D7-7622-42BC-9517-D39BB3124AD0}">
      <dgm:prSet/>
      <dgm:spPr/>
      <dgm:t>
        <a:bodyPr/>
        <a:lstStyle/>
        <a:p>
          <a:endParaRPr lang="en-US"/>
        </a:p>
      </dgm:t>
    </dgm:pt>
    <dgm:pt modelId="{ED23F481-B3FA-44D4-92FA-EA57FEBAC781}" type="sibTrans" cxnId="{B3E471D7-7622-42BC-9517-D39BB3124AD0}">
      <dgm:prSet/>
      <dgm:spPr/>
      <dgm:t>
        <a:bodyPr/>
        <a:lstStyle/>
        <a:p>
          <a:endParaRPr lang="en-US"/>
        </a:p>
      </dgm:t>
    </dgm:pt>
    <dgm:pt modelId="{05A03F13-1351-4CB2-9A8E-0AEA416876B4}">
      <dgm:prSet phldrT="[Text]" custT="1"/>
      <dgm:spPr>
        <a:solidFill>
          <a:srgbClr val="FFC000"/>
        </a:solidFill>
        <a:ln>
          <a:gradFill>
            <a:gsLst>
              <a:gs pos="0">
                <a:schemeClr val="accent6">
                  <a:lumMod val="50000"/>
                </a:schemeClr>
              </a:gs>
              <a:gs pos="100000">
                <a:schemeClr val="accent6">
                  <a:lumMod val="50000"/>
                </a:schemeClr>
              </a:gs>
            </a:gsLst>
            <a:lin ang="5400000" scaled="1"/>
          </a:gradFill>
          <a:prstDash val="lgDash"/>
        </a:ln>
      </dgm:spPr>
      <dgm:t>
        <a:bodyPr/>
        <a:lstStyle/>
        <a:p>
          <a:pPr>
            <a:buFont typeface="Symbol" panose="05050102010706020507" pitchFamily="18" charset="2"/>
            <a:buChar char=""/>
          </a:pPr>
          <a:r>
            <a:rPr lang="en-US" sz="1000" dirty="0">
              <a:latin typeface="Gill Sans Light"/>
            </a:rPr>
            <a:t>Sustaining Awareness in different form</a:t>
          </a:r>
        </a:p>
      </dgm:t>
    </dgm:pt>
    <dgm:pt modelId="{2A74D21D-788A-488D-9E8F-53DD18407F98}" type="parTrans" cxnId="{8916C6AF-5006-48CA-AF17-95A340992E79}">
      <dgm:prSet/>
      <dgm:spPr/>
      <dgm:t>
        <a:bodyPr/>
        <a:lstStyle/>
        <a:p>
          <a:endParaRPr lang="en-US"/>
        </a:p>
      </dgm:t>
    </dgm:pt>
    <dgm:pt modelId="{DD80B353-C225-4EF5-A86E-45A16A03F794}" type="sibTrans" cxnId="{8916C6AF-5006-48CA-AF17-95A340992E79}">
      <dgm:prSet/>
      <dgm:spPr/>
      <dgm:t>
        <a:bodyPr/>
        <a:lstStyle/>
        <a:p>
          <a:endParaRPr lang="en-US"/>
        </a:p>
      </dgm:t>
    </dgm:pt>
    <dgm:pt modelId="{45C2CB69-8A19-4A25-B25A-46EAE7856813}" type="pres">
      <dgm:prSet presAssocID="{3B282C16-2F63-4A70-8762-5D3BB2CC1627}" presName="theList" presStyleCnt="0">
        <dgm:presLayoutVars>
          <dgm:dir/>
          <dgm:animLvl val="lvl"/>
          <dgm:resizeHandles val="exact"/>
        </dgm:presLayoutVars>
      </dgm:prSet>
      <dgm:spPr/>
    </dgm:pt>
    <dgm:pt modelId="{187F1C7C-769E-4A96-9940-FEACAC6D05BF}" type="pres">
      <dgm:prSet presAssocID="{7D245FB6-09B9-45BA-94E5-A54826211EAD}" presName="compNode" presStyleCnt="0"/>
      <dgm:spPr/>
    </dgm:pt>
    <dgm:pt modelId="{B22B4323-9A4A-4623-A8F5-68F09997E95F}" type="pres">
      <dgm:prSet presAssocID="{7D245FB6-09B9-45BA-94E5-A54826211EAD}" presName="aNode" presStyleLbl="bgShp" presStyleIdx="0" presStyleCnt="4" custLinFactNeighborX="2385"/>
      <dgm:spPr/>
    </dgm:pt>
    <dgm:pt modelId="{11B1A11F-1641-485A-8640-DE4FFFD695ED}" type="pres">
      <dgm:prSet presAssocID="{7D245FB6-09B9-45BA-94E5-A54826211EAD}" presName="textNode" presStyleLbl="bgShp" presStyleIdx="0" presStyleCnt="4"/>
      <dgm:spPr/>
    </dgm:pt>
    <dgm:pt modelId="{DA7B3CE1-56EB-420C-98B3-E60FE77989A5}" type="pres">
      <dgm:prSet presAssocID="{7D245FB6-09B9-45BA-94E5-A54826211EAD}" presName="compChildNode" presStyleCnt="0"/>
      <dgm:spPr/>
    </dgm:pt>
    <dgm:pt modelId="{E1FCD720-9DD1-41DA-9358-4BD80719A13F}" type="pres">
      <dgm:prSet presAssocID="{7D245FB6-09B9-45BA-94E5-A54826211EAD}" presName="theInnerList" presStyleCnt="0"/>
      <dgm:spPr/>
    </dgm:pt>
    <dgm:pt modelId="{4099D4A7-A0D3-4CCF-8DB1-C961DFB4255C}" type="pres">
      <dgm:prSet presAssocID="{3691600F-9B4F-4123-B490-E6113CCFE1A8}" presName="childNode" presStyleLbl="node1" presStyleIdx="0" presStyleCnt="4" custScaleX="103054" custScaleY="109139">
        <dgm:presLayoutVars>
          <dgm:bulletEnabled val="1"/>
        </dgm:presLayoutVars>
      </dgm:prSet>
      <dgm:spPr/>
    </dgm:pt>
    <dgm:pt modelId="{49ABEC5A-FE4F-47D3-8A03-399DCA01D7DE}" type="pres">
      <dgm:prSet presAssocID="{7D245FB6-09B9-45BA-94E5-A54826211EAD}" presName="aSpace" presStyleCnt="0"/>
      <dgm:spPr/>
    </dgm:pt>
    <dgm:pt modelId="{F43BB979-FD84-4EDB-93B0-FB8AA15AF331}" type="pres">
      <dgm:prSet presAssocID="{8BF12EBA-69E1-45D8-8A00-C1DA6E4055B5}" presName="compNode" presStyleCnt="0"/>
      <dgm:spPr/>
    </dgm:pt>
    <dgm:pt modelId="{9FDB665B-26C4-4EF1-BA55-3C2E9FBACD0D}" type="pres">
      <dgm:prSet presAssocID="{8BF12EBA-69E1-45D8-8A00-C1DA6E4055B5}" presName="aNode" presStyleLbl="bgShp" presStyleIdx="1" presStyleCnt="4" custLinFactNeighborY="-4251"/>
      <dgm:spPr/>
    </dgm:pt>
    <dgm:pt modelId="{2E13AE43-6571-4291-8C09-07DFB4899242}" type="pres">
      <dgm:prSet presAssocID="{8BF12EBA-69E1-45D8-8A00-C1DA6E4055B5}" presName="textNode" presStyleLbl="bgShp" presStyleIdx="1" presStyleCnt="4"/>
      <dgm:spPr/>
    </dgm:pt>
    <dgm:pt modelId="{AFCA34C0-9381-4286-95FD-1098C6A0941E}" type="pres">
      <dgm:prSet presAssocID="{8BF12EBA-69E1-45D8-8A00-C1DA6E4055B5}" presName="compChildNode" presStyleCnt="0"/>
      <dgm:spPr/>
    </dgm:pt>
    <dgm:pt modelId="{9113D671-5C14-4383-8644-DE1556A83952}" type="pres">
      <dgm:prSet presAssocID="{8BF12EBA-69E1-45D8-8A00-C1DA6E4055B5}" presName="theInnerList" presStyleCnt="0"/>
      <dgm:spPr/>
    </dgm:pt>
    <dgm:pt modelId="{0E4B4C28-28F2-48E0-96A2-8933A411881C}" type="pres">
      <dgm:prSet presAssocID="{19B67ADA-9C5B-4403-B60C-DE206009B81C}" presName="childNode" presStyleLbl="node1" presStyleIdx="1" presStyleCnt="4" custScaleX="109551" custScaleY="107454" custLinFactNeighborX="3736" custLinFactNeighborY="-589">
        <dgm:presLayoutVars>
          <dgm:bulletEnabled val="1"/>
        </dgm:presLayoutVars>
      </dgm:prSet>
      <dgm:spPr/>
    </dgm:pt>
    <dgm:pt modelId="{C49D409A-8A1A-4AFB-9A11-AEEDFBFDAC44}" type="pres">
      <dgm:prSet presAssocID="{8BF12EBA-69E1-45D8-8A00-C1DA6E4055B5}" presName="aSpace" presStyleCnt="0"/>
      <dgm:spPr/>
    </dgm:pt>
    <dgm:pt modelId="{D0BE6FC3-6483-4F5D-8BA8-49632977E6C8}" type="pres">
      <dgm:prSet presAssocID="{84A6FAFE-95F5-4189-A9DD-EDE9E8588934}" presName="compNode" presStyleCnt="0"/>
      <dgm:spPr/>
    </dgm:pt>
    <dgm:pt modelId="{3D616AEA-A4DB-4D4C-B30E-B25A51DD36E0}" type="pres">
      <dgm:prSet presAssocID="{84A6FAFE-95F5-4189-A9DD-EDE9E8588934}" presName="aNode" presStyleLbl="bgShp" presStyleIdx="2" presStyleCnt="4"/>
      <dgm:spPr/>
    </dgm:pt>
    <dgm:pt modelId="{0D5B9A9F-EC54-452E-9D9B-43BD5542B5A6}" type="pres">
      <dgm:prSet presAssocID="{84A6FAFE-95F5-4189-A9DD-EDE9E8588934}" presName="textNode" presStyleLbl="bgShp" presStyleIdx="2" presStyleCnt="4"/>
      <dgm:spPr/>
    </dgm:pt>
    <dgm:pt modelId="{BC823285-6A37-4188-964A-B9C545A7A91E}" type="pres">
      <dgm:prSet presAssocID="{84A6FAFE-95F5-4189-A9DD-EDE9E8588934}" presName="compChildNode" presStyleCnt="0"/>
      <dgm:spPr/>
    </dgm:pt>
    <dgm:pt modelId="{19BA1D6A-89E7-4CEC-B14E-E5C2D747147F}" type="pres">
      <dgm:prSet presAssocID="{84A6FAFE-95F5-4189-A9DD-EDE9E8588934}" presName="theInnerList" presStyleCnt="0"/>
      <dgm:spPr/>
    </dgm:pt>
    <dgm:pt modelId="{8A98FDE4-07FF-4BAD-B756-EA8C3B353071}" type="pres">
      <dgm:prSet presAssocID="{0C537E51-21EA-4748-ADCA-CC9808584EB4}" presName="childNode" presStyleLbl="node1" presStyleIdx="2" presStyleCnt="4" custScaleX="107708" custScaleY="100225" custLinFactNeighborX="1053" custLinFactNeighborY="1020">
        <dgm:presLayoutVars>
          <dgm:bulletEnabled val="1"/>
        </dgm:presLayoutVars>
      </dgm:prSet>
      <dgm:spPr/>
    </dgm:pt>
    <dgm:pt modelId="{FE0F9883-BBD2-4E32-B1BF-1D9FE047A4CE}" type="pres">
      <dgm:prSet presAssocID="{84A6FAFE-95F5-4189-A9DD-EDE9E8588934}" presName="aSpace" presStyleCnt="0"/>
      <dgm:spPr/>
    </dgm:pt>
    <dgm:pt modelId="{2D719C14-1453-4DBE-BD71-B9F2DBDEE559}" type="pres">
      <dgm:prSet presAssocID="{05A03F13-1351-4CB2-9A8E-0AEA416876B4}" presName="compNode" presStyleCnt="0"/>
      <dgm:spPr/>
    </dgm:pt>
    <dgm:pt modelId="{862C1B2A-A7BE-4232-AB9C-8518382188EF}" type="pres">
      <dgm:prSet presAssocID="{05A03F13-1351-4CB2-9A8E-0AEA416876B4}" presName="aNode" presStyleLbl="bgShp" presStyleIdx="3" presStyleCnt="4"/>
      <dgm:spPr/>
    </dgm:pt>
    <dgm:pt modelId="{4AE54331-3E2B-4FB6-81BD-F4EC8D8182B6}" type="pres">
      <dgm:prSet presAssocID="{05A03F13-1351-4CB2-9A8E-0AEA416876B4}" presName="textNode" presStyleLbl="bgShp" presStyleIdx="3" presStyleCnt="4"/>
      <dgm:spPr/>
    </dgm:pt>
    <dgm:pt modelId="{75EF7CB4-77E4-4AD8-B57A-8AC322F863A7}" type="pres">
      <dgm:prSet presAssocID="{05A03F13-1351-4CB2-9A8E-0AEA416876B4}" presName="compChildNode" presStyleCnt="0"/>
      <dgm:spPr/>
    </dgm:pt>
    <dgm:pt modelId="{F8CA1CFF-244A-4FB2-A45F-0471AFD540EB}" type="pres">
      <dgm:prSet presAssocID="{05A03F13-1351-4CB2-9A8E-0AEA416876B4}" presName="theInnerList" presStyleCnt="0"/>
      <dgm:spPr/>
    </dgm:pt>
    <dgm:pt modelId="{DA02BDE6-FD76-48E8-BFA9-508DE0606797}" type="pres">
      <dgm:prSet presAssocID="{53FEF45B-AAD1-44F4-81FA-67FD0A6DE7A8}" presName="childNode" presStyleLbl="node1" presStyleIdx="3" presStyleCnt="4" custScaleY="98087">
        <dgm:presLayoutVars>
          <dgm:bulletEnabled val="1"/>
        </dgm:presLayoutVars>
      </dgm:prSet>
      <dgm:spPr/>
    </dgm:pt>
  </dgm:ptLst>
  <dgm:cxnLst>
    <dgm:cxn modelId="{303AF815-A9F6-41FC-A51F-CC4C57266F86}" type="presOf" srcId="{8BF12EBA-69E1-45D8-8A00-C1DA6E4055B5}" destId="{9FDB665B-26C4-4EF1-BA55-3C2E9FBACD0D}" srcOrd="0" destOrd="0" presId="urn:microsoft.com/office/officeart/2005/8/layout/lProcess2"/>
    <dgm:cxn modelId="{BA6F8816-6A9A-4974-9646-E9B4F380ABB2}" srcId="{7D245FB6-09B9-45BA-94E5-A54826211EAD}" destId="{3691600F-9B4F-4123-B490-E6113CCFE1A8}" srcOrd="0" destOrd="0" parTransId="{FDB7A2E4-7275-4DB8-82BE-DA71C54B66AD}" sibTransId="{60C5CCB2-C01B-4F5D-BEB3-D0A816543F83}"/>
    <dgm:cxn modelId="{7BA63D17-4A6A-413E-A7EC-9FF598C80004}" type="presOf" srcId="{53FEF45B-AAD1-44F4-81FA-67FD0A6DE7A8}" destId="{DA02BDE6-FD76-48E8-BFA9-508DE0606797}" srcOrd="0" destOrd="0" presId="urn:microsoft.com/office/officeart/2005/8/layout/lProcess2"/>
    <dgm:cxn modelId="{12C17E18-9C2E-41CF-BA80-822704AA8DD1}" srcId="{3B282C16-2F63-4A70-8762-5D3BB2CC1627}" destId="{7D245FB6-09B9-45BA-94E5-A54826211EAD}" srcOrd="0" destOrd="0" parTransId="{143C2942-D497-4ED5-A95A-F36444D6AADC}" sibTransId="{E62DEF77-3721-46CB-AAB8-A4BE2FFE6704}"/>
    <dgm:cxn modelId="{B40D211A-425B-4250-A001-B664BB8EC6AE}" type="presOf" srcId="{7D245FB6-09B9-45BA-94E5-A54826211EAD}" destId="{B22B4323-9A4A-4623-A8F5-68F09997E95F}" srcOrd="0" destOrd="0" presId="urn:microsoft.com/office/officeart/2005/8/layout/lProcess2"/>
    <dgm:cxn modelId="{CD72661F-EAC4-420D-9D0E-B6F8D7206820}" type="presOf" srcId="{84A6FAFE-95F5-4189-A9DD-EDE9E8588934}" destId="{0D5B9A9F-EC54-452E-9D9B-43BD5542B5A6}" srcOrd="1" destOrd="0" presId="urn:microsoft.com/office/officeart/2005/8/layout/lProcess2"/>
    <dgm:cxn modelId="{66557062-9847-4420-96D2-A44D357A8F2C}" type="presOf" srcId="{05A03F13-1351-4CB2-9A8E-0AEA416876B4}" destId="{4AE54331-3E2B-4FB6-81BD-F4EC8D8182B6}" srcOrd="1" destOrd="0" presId="urn:microsoft.com/office/officeart/2005/8/layout/lProcess2"/>
    <dgm:cxn modelId="{57D1E245-A52F-4440-A4B5-8F95D1C3839E}" type="presOf" srcId="{3B282C16-2F63-4A70-8762-5D3BB2CC1627}" destId="{45C2CB69-8A19-4A25-B25A-46EAE7856813}" srcOrd="0" destOrd="0" presId="urn:microsoft.com/office/officeart/2005/8/layout/lProcess2"/>
    <dgm:cxn modelId="{A9601C67-D104-4BAD-927C-B86F896BDAE8}" type="presOf" srcId="{8BF12EBA-69E1-45D8-8A00-C1DA6E4055B5}" destId="{2E13AE43-6571-4291-8C09-07DFB4899242}" srcOrd="1" destOrd="0" presId="urn:microsoft.com/office/officeart/2005/8/layout/lProcess2"/>
    <dgm:cxn modelId="{8B84F070-87F6-4F1B-AD2F-480A35F84F58}" type="presOf" srcId="{0C537E51-21EA-4748-ADCA-CC9808584EB4}" destId="{8A98FDE4-07FF-4BAD-B756-EA8C3B353071}" srcOrd="0" destOrd="0" presId="urn:microsoft.com/office/officeart/2005/8/layout/lProcess2"/>
    <dgm:cxn modelId="{D7A17F7A-A5D8-4D98-B65A-929258E80AD6}" srcId="{8BF12EBA-69E1-45D8-8A00-C1DA6E4055B5}" destId="{19B67ADA-9C5B-4403-B60C-DE206009B81C}" srcOrd="0" destOrd="0" parTransId="{EE2EAB13-FF60-488A-9DE8-580E4457BC2D}" sibTransId="{66D7B304-9F66-4C74-81A8-65B405F1DFE2}"/>
    <dgm:cxn modelId="{4BD11C7B-4E5A-45F1-8F79-6DAAA7F82131}" srcId="{84A6FAFE-95F5-4189-A9DD-EDE9E8588934}" destId="{0C537E51-21EA-4748-ADCA-CC9808584EB4}" srcOrd="0" destOrd="0" parTransId="{76BAB01A-BA71-4360-87AB-98A4C62FA4D9}" sibTransId="{58E4F43C-9D5C-43E2-9F65-181E4BE9B168}"/>
    <dgm:cxn modelId="{D0795785-5440-4CE9-8518-E0845D059326}" type="presOf" srcId="{84A6FAFE-95F5-4189-A9DD-EDE9E8588934}" destId="{3D616AEA-A4DB-4D4C-B30E-B25A51DD36E0}" srcOrd="0" destOrd="0" presId="urn:microsoft.com/office/officeart/2005/8/layout/lProcess2"/>
    <dgm:cxn modelId="{F3C3ABA0-6347-4524-8FB3-4A68E5E1AC57}" type="presOf" srcId="{7D245FB6-09B9-45BA-94E5-A54826211EAD}" destId="{11B1A11F-1641-485A-8640-DE4FFFD695ED}" srcOrd="1" destOrd="0" presId="urn:microsoft.com/office/officeart/2005/8/layout/lProcess2"/>
    <dgm:cxn modelId="{AB41A6A6-DD8D-4DD7-94DB-834EEA5FF92E}" type="presOf" srcId="{3691600F-9B4F-4123-B490-E6113CCFE1A8}" destId="{4099D4A7-A0D3-4CCF-8DB1-C961DFB4255C}" srcOrd="0" destOrd="0" presId="urn:microsoft.com/office/officeart/2005/8/layout/lProcess2"/>
    <dgm:cxn modelId="{F89250AD-5683-4A8C-AF3D-463AA90F00F7}" type="presOf" srcId="{05A03F13-1351-4CB2-9A8E-0AEA416876B4}" destId="{862C1B2A-A7BE-4232-AB9C-8518382188EF}" srcOrd="0" destOrd="0" presId="urn:microsoft.com/office/officeart/2005/8/layout/lProcess2"/>
    <dgm:cxn modelId="{8916C6AF-5006-48CA-AF17-95A340992E79}" srcId="{3B282C16-2F63-4A70-8762-5D3BB2CC1627}" destId="{05A03F13-1351-4CB2-9A8E-0AEA416876B4}" srcOrd="3" destOrd="0" parTransId="{2A74D21D-788A-488D-9E8F-53DD18407F98}" sibTransId="{DD80B353-C225-4EF5-A86E-45A16A03F794}"/>
    <dgm:cxn modelId="{703B26C9-8E28-4EAD-B0B8-3B92B712756B}" srcId="{3B282C16-2F63-4A70-8762-5D3BB2CC1627}" destId="{84A6FAFE-95F5-4189-A9DD-EDE9E8588934}" srcOrd="2" destOrd="0" parTransId="{10F19561-AFCA-45F6-A07F-C1BD35571FCC}" sibTransId="{D2898904-C804-4581-B183-C5F8C330ED8E}"/>
    <dgm:cxn modelId="{D8A432D1-7A5F-42FA-ABE0-741F9456BA7F}" srcId="{3B282C16-2F63-4A70-8762-5D3BB2CC1627}" destId="{8BF12EBA-69E1-45D8-8A00-C1DA6E4055B5}" srcOrd="1" destOrd="0" parTransId="{2754E232-5A18-4A86-8623-08BD4DE221B1}" sibTransId="{C789E7A5-D598-4556-918B-23848DBFE215}"/>
    <dgm:cxn modelId="{B3E471D7-7622-42BC-9517-D39BB3124AD0}" srcId="{05A03F13-1351-4CB2-9A8E-0AEA416876B4}" destId="{53FEF45B-AAD1-44F4-81FA-67FD0A6DE7A8}" srcOrd="0" destOrd="0" parTransId="{A7164AC1-96A1-4C72-92A5-A0486C0ABB0E}" sibTransId="{ED23F481-B3FA-44D4-92FA-EA57FEBAC781}"/>
    <dgm:cxn modelId="{458E30DC-6A7E-4A7D-A40F-18C317CFFCEF}" type="presOf" srcId="{19B67ADA-9C5B-4403-B60C-DE206009B81C}" destId="{0E4B4C28-28F2-48E0-96A2-8933A411881C}" srcOrd="0" destOrd="0" presId="urn:microsoft.com/office/officeart/2005/8/layout/lProcess2"/>
    <dgm:cxn modelId="{20BBA4CB-C656-4F0A-B0EC-8CCBD18C265C}" type="presParOf" srcId="{45C2CB69-8A19-4A25-B25A-46EAE7856813}" destId="{187F1C7C-769E-4A96-9940-FEACAC6D05BF}" srcOrd="0" destOrd="0" presId="urn:microsoft.com/office/officeart/2005/8/layout/lProcess2"/>
    <dgm:cxn modelId="{77249134-6ABD-4814-9CEA-41037ABAC3E8}" type="presParOf" srcId="{187F1C7C-769E-4A96-9940-FEACAC6D05BF}" destId="{B22B4323-9A4A-4623-A8F5-68F09997E95F}" srcOrd="0" destOrd="0" presId="urn:microsoft.com/office/officeart/2005/8/layout/lProcess2"/>
    <dgm:cxn modelId="{534F4AD4-E051-423C-8789-636AB1AB189D}" type="presParOf" srcId="{187F1C7C-769E-4A96-9940-FEACAC6D05BF}" destId="{11B1A11F-1641-485A-8640-DE4FFFD695ED}" srcOrd="1" destOrd="0" presId="urn:microsoft.com/office/officeart/2005/8/layout/lProcess2"/>
    <dgm:cxn modelId="{D19432B3-44C9-4B1B-861A-15CE22D95BCC}" type="presParOf" srcId="{187F1C7C-769E-4A96-9940-FEACAC6D05BF}" destId="{DA7B3CE1-56EB-420C-98B3-E60FE77989A5}" srcOrd="2" destOrd="0" presId="urn:microsoft.com/office/officeart/2005/8/layout/lProcess2"/>
    <dgm:cxn modelId="{EB08348D-33C1-4BA8-AE57-F663D4B4EB11}" type="presParOf" srcId="{DA7B3CE1-56EB-420C-98B3-E60FE77989A5}" destId="{E1FCD720-9DD1-41DA-9358-4BD80719A13F}" srcOrd="0" destOrd="0" presId="urn:microsoft.com/office/officeart/2005/8/layout/lProcess2"/>
    <dgm:cxn modelId="{68364239-451E-4AA5-9481-A992271EC1F1}" type="presParOf" srcId="{E1FCD720-9DD1-41DA-9358-4BD80719A13F}" destId="{4099D4A7-A0D3-4CCF-8DB1-C961DFB4255C}" srcOrd="0" destOrd="0" presId="urn:microsoft.com/office/officeart/2005/8/layout/lProcess2"/>
    <dgm:cxn modelId="{B89A22DA-0B40-4A5C-A606-3B9ECA14BCE5}" type="presParOf" srcId="{45C2CB69-8A19-4A25-B25A-46EAE7856813}" destId="{49ABEC5A-FE4F-47D3-8A03-399DCA01D7DE}" srcOrd="1" destOrd="0" presId="urn:microsoft.com/office/officeart/2005/8/layout/lProcess2"/>
    <dgm:cxn modelId="{4039E339-FB0E-42D7-9919-887E37B46E04}" type="presParOf" srcId="{45C2CB69-8A19-4A25-B25A-46EAE7856813}" destId="{F43BB979-FD84-4EDB-93B0-FB8AA15AF331}" srcOrd="2" destOrd="0" presId="urn:microsoft.com/office/officeart/2005/8/layout/lProcess2"/>
    <dgm:cxn modelId="{38548685-5BBF-4047-A924-7B30349F60B1}" type="presParOf" srcId="{F43BB979-FD84-4EDB-93B0-FB8AA15AF331}" destId="{9FDB665B-26C4-4EF1-BA55-3C2E9FBACD0D}" srcOrd="0" destOrd="0" presId="urn:microsoft.com/office/officeart/2005/8/layout/lProcess2"/>
    <dgm:cxn modelId="{2E4F296A-DDC1-4F93-9050-87D9C0C252C4}" type="presParOf" srcId="{F43BB979-FD84-4EDB-93B0-FB8AA15AF331}" destId="{2E13AE43-6571-4291-8C09-07DFB4899242}" srcOrd="1" destOrd="0" presId="urn:microsoft.com/office/officeart/2005/8/layout/lProcess2"/>
    <dgm:cxn modelId="{ADA79FD8-221F-40BC-BFCD-82532F8EA8FA}" type="presParOf" srcId="{F43BB979-FD84-4EDB-93B0-FB8AA15AF331}" destId="{AFCA34C0-9381-4286-95FD-1098C6A0941E}" srcOrd="2" destOrd="0" presId="urn:microsoft.com/office/officeart/2005/8/layout/lProcess2"/>
    <dgm:cxn modelId="{21A789E3-D20C-4BB4-A451-CED88AEC9236}" type="presParOf" srcId="{AFCA34C0-9381-4286-95FD-1098C6A0941E}" destId="{9113D671-5C14-4383-8644-DE1556A83952}" srcOrd="0" destOrd="0" presId="urn:microsoft.com/office/officeart/2005/8/layout/lProcess2"/>
    <dgm:cxn modelId="{785CC4F9-5653-4362-8D77-FBF6C3786C55}" type="presParOf" srcId="{9113D671-5C14-4383-8644-DE1556A83952}" destId="{0E4B4C28-28F2-48E0-96A2-8933A411881C}" srcOrd="0" destOrd="0" presId="urn:microsoft.com/office/officeart/2005/8/layout/lProcess2"/>
    <dgm:cxn modelId="{BFC5574F-7D1A-4365-AD3E-6795D67F71DD}" type="presParOf" srcId="{45C2CB69-8A19-4A25-B25A-46EAE7856813}" destId="{C49D409A-8A1A-4AFB-9A11-AEEDFBFDAC44}" srcOrd="3" destOrd="0" presId="urn:microsoft.com/office/officeart/2005/8/layout/lProcess2"/>
    <dgm:cxn modelId="{B0CDE9CD-F4C2-4032-8013-6B469D63F819}" type="presParOf" srcId="{45C2CB69-8A19-4A25-B25A-46EAE7856813}" destId="{D0BE6FC3-6483-4F5D-8BA8-49632977E6C8}" srcOrd="4" destOrd="0" presId="urn:microsoft.com/office/officeart/2005/8/layout/lProcess2"/>
    <dgm:cxn modelId="{11E77952-B2AE-45EF-8D79-98A11CAC7B34}" type="presParOf" srcId="{D0BE6FC3-6483-4F5D-8BA8-49632977E6C8}" destId="{3D616AEA-A4DB-4D4C-B30E-B25A51DD36E0}" srcOrd="0" destOrd="0" presId="urn:microsoft.com/office/officeart/2005/8/layout/lProcess2"/>
    <dgm:cxn modelId="{3D28D1FF-77A2-4C39-94FE-8F1F185B7112}" type="presParOf" srcId="{D0BE6FC3-6483-4F5D-8BA8-49632977E6C8}" destId="{0D5B9A9F-EC54-452E-9D9B-43BD5542B5A6}" srcOrd="1" destOrd="0" presId="urn:microsoft.com/office/officeart/2005/8/layout/lProcess2"/>
    <dgm:cxn modelId="{F9146864-9BE1-4194-97CF-939FD245DBE5}" type="presParOf" srcId="{D0BE6FC3-6483-4F5D-8BA8-49632977E6C8}" destId="{BC823285-6A37-4188-964A-B9C545A7A91E}" srcOrd="2" destOrd="0" presId="urn:microsoft.com/office/officeart/2005/8/layout/lProcess2"/>
    <dgm:cxn modelId="{EBADCD8C-ABC8-456A-89D1-25F788251810}" type="presParOf" srcId="{BC823285-6A37-4188-964A-B9C545A7A91E}" destId="{19BA1D6A-89E7-4CEC-B14E-E5C2D747147F}" srcOrd="0" destOrd="0" presId="urn:microsoft.com/office/officeart/2005/8/layout/lProcess2"/>
    <dgm:cxn modelId="{7583F4F6-3B34-4F17-AD1C-3ADF3B80C259}" type="presParOf" srcId="{19BA1D6A-89E7-4CEC-B14E-E5C2D747147F}" destId="{8A98FDE4-07FF-4BAD-B756-EA8C3B353071}" srcOrd="0" destOrd="0" presId="urn:microsoft.com/office/officeart/2005/8/layout/lProcess2"/>
    <dgm:cxn modelId="{F54147C2-11E1-4095-9320-465D7AE875D7}" type="presParOf" srcId="{45C2CB69-8A19-4A25-B25A-46EAE7856813}" destId="{FE0F9883-BBD2-4E32-B1BF-1D9FE047A4CE}" srcOrd="5" destOrd="0" presId="urn:microsoft.com/office/officeart/2005/8/layout/lProcess2"/>
    <dgm:cxn modelId="{01344861-9F20-41BC-AFB7-FB03D924EA4F}" type="presParOf" srcId="{45C2CB69-8A19-4A25-B25A-46EAE7856813}" destId="{2D719C14-1453-4DBE-BD71-B9F2DBDEE559}" srcOrd="6" destOrd="0" presId="urn:microsoft.com/office/officeart/2005/8/layout/lProcess2"/>
    <dgm:cxn modelId="{DE6EDFDE-44EC-4FAC-AA78-752B20F810F7}" type="presParOf" srcId="{2D719C14-1453-4DBE-BD71-B9F2DBDEE559}" destId="{862C1B2A-A7BE-4232-AB9C-8518382188EF}" srcOrd="0" destOrd="0" presId="urn:microsoft.com/office/officeart/2005/8/layout/lProcess2"/>
    <dgm:cxn modelId="{346EC623-AE4A-4A3F-84BE-111509B7CE58}" type="presParOf" srcId="{2D719C14-1453-4DBE-BD71-B9F2DBDEE559}" destId="{4AE54331-3E2B-4FB6-81BD-F4EC8D8182B6}" srcOrd="1" destOrd="0" presId="urn:microsoft.com/office/officeart/2005/8/layout/lProcess2"/>
    <dgm:cxn modelId="{E6DC3FA8-4847-4136-A10F-C6DF31F5586D}" type="presParOf" srcId="{2D719C14-1453-4DBE-BD71-B9F2DBDEE559}" destId="{75EF7CB4-77E4-4AD8-B57A-8AC322F863A7}" srcOrd="2" destOrd="0" presId="urn:microsoft.com/office/officeart/2005/8/layout/lProcess2"/>
    <dgm:cxn modelId="{A7FBDE40-7A78-4B04-A7E8-02F07DA497E7}" type="presParOf" srcId="{75EF7CB4-77E4-4AD8-B57A-8AC322F863A7}" destId="{F8CA1CFF-244A-4FB2-A45F-0471AFD540EB}" srcOrd="0" destOrd="0" presId="urn:microsoft.com/office/officeart/2005/8/layout/lProcess2"/>
    <dgm:cxn modelId="{C6BA5AC4-68CC-4B54-B4B0-214780096D64}" type="presParOf" srcId="{F8CA1CFF-244A-4FB2-A45F-0471AFD540EB}" destId="{DA02BDE6-FD76-48E8-BFA9-508DE0606797}"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4323-9A4A-4623-A8F5-68F09997E95F}">
      <dsp:nvSpPr>
        <dsp:cNvPr id="0" name=""/>
        <dsp:cNvSpPr/>
      </dsp:nvSpPr>
      <dsp:spPr>
        <a:xfrm>
          <a:off x="29664" y="0"/>
          <a:ext cx="1192838" cy="2381278"/>
        </a:xfrm>
        <a:prstGeom prst="roundRect">
          <a:avLst>
            <a:gd name="adj" fmla="val 10000"/>
          </a:avLst>
        </a:prstGeom>
        <a:solidFill>
          <a:srgbClr val="FFCA08"/>
        </a:solidFill>
        <a:ln w="28575">
          <a:solidFill>
            <a:srgbClr val="00B050"/>
          </a:solidFill>
          <a:prstDash val="sysDot"/>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Gill Sans Light"/>
            </a:rPr>
            <a:t>Discouraging clear message to everyone</a:t>
          </a:r>
        </a:p>
      </dsp:txBody>
      <dsp:txXfrm>
        <a:off x="29664" y="0"/>
        <a:ext cx="1192838" cy="714383"/>
      </dsp:txXfrm>
    </dsp:sp>
    <dsp:sp modelId="{4099D4A7-A0D3-4CCF-8DB1-C961DFB4255C}">
      <dsp:nvSpPr>
        <dsp:cNvPr id="0" name=""/>
        <dsp:cNvSpPr/>
      </dsp:nvSpPr>
      <dsp:spPr>
        <a:xfrm>
          <a:off x="105927" y="714592"/>
          <a:ext cx="983414" cy="1547413"/>
        </a:xfrm>
        <a:prstGeom prst="roundRect">
          <a:avLst>
            <a:gd name="adj" fmla="val 10000"/>
          </a:avLst>
        </a:prstGeom>
        <a:solidFill>
          <a:srgbClr val="00B050"/>
        </a:solidFill>
        <a:ln w="12700" cap="flat" cmpd="sng" algn="ctr">
          <a:gradFill>
            <a:gsLst>
              <a:gs pos="0">
                <a:schemeClr val="accent6">
                  <a:lumMod val="50000"/>
                </a:schemeClr>
              </a:gs>
              <a:gs pos="100000">
                <a:schemeClr val="accent6">
                  <a:lumMod val="50000"/>
                </a:schemeClr>
              </a:gs>
            </a:gsLst>
            <a:lin ang="5400000" scaled="1"/>
          </a:gra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effectLst/>
              <a:latin typeface="Gill Sans MT" panose="020B0502020104020203" pitchFamily="34" charset="0"/>
              <a:ea typeface="Times New Roman" panose="02020603050405020304" pitchFamily="18" charset="0"/>
            </a:rPr>
            <a:t>Strongly discouraging the use of Private Vehicles to commute to interior work locations especially staff from Salalah area or nearby region.</a:t>
          </a:r>
          <a:endParaRPr lang="en-US" sz="1100" kern="1200" dirty="0">
            <a:latin typeface="Gill Sans Light"/>
          </a:endParaRPr>
        </a:p>
      </dsp:txBody>
      <dsp:txXfrm>
        <a:off x="134730" y="743395"/>
        <a:ext cx="925808" cy="1489807"/>
      </dsp:txXfrm>
    </dsp:sp>
    <dsp:sp modelId="{9FDB665B-26C4-4EF1-BA55-3C2E9FBACD0D}">
      <dsp:nvSpPr>
        <dsp:cNvPr id="0" name=""/>
        <dsp:cNvSpPr/>
      </dsp:nvSpPr>
      <dsp:spPr>
        <a:xfrm>
          <a:off x="1283516" y="0"/>
          <a:ext cx="1192838" cy="2381278"/>
        </a:xfrm>
        <a:prstGeom prst="roundRect">
          <a:avLst>
            <a:gd name="adj" fmla="val 10000"/>
          </a:avLst>
        </a:prstGeom>
        <a:solidFill>
          <a:srgbClr val="FFCA08"/>
        </a:solidFill>
        <a:ln w="28575">
          <a:solidFill>
            <a:srgbClr val="00B050"/>
          </a:solidFill>
          <a:prstDash val="sysDot"/>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Gill Sans Light"/>
            </a:rPr>
            <a:t>Educations &amp; convincing staff</a:t>
          </a:r>
        </a:p>
      </dsp:txBody>
      <dsp:txXfrm>
        <a:off x="1283516" y="0"/>
        <a:ext cx="1192838" cy="714383"/>
      </dsp:txXfrm>
    </dsp:sp>
    <dsp:sp modelId="{0E4B4C28-28F2-48E0-96A2-8933A411881C}">
      <dsp:nvSpPr>
        <dsp:cNvPr id="0" name=""/>
        <dsp:cNvSpPr/>
      </dsp:nvSpPr>
      <dsp:spPr>
        <a:xfrm>
          <a:off x="1392880" y="706692"/>
          <a:ext cx="1045413" cy="1546261"/>
        </a:xfrm>
        <a:prstGeom prst="roundRect">
          <a:avLst>
            <a:gd name="adj" fmla="val 10000"/>
          </a:avLst>
        </a:prstGeom>
        <a:solidFill>
          <a:srgbClr val="00B050"/>
        </a:solidFill>
        <a:ln w="12700" cap="flat" cmpd="sng" algn="ctr">
          <a:gradFill>
            <a:gsLst>
              <a:gs pos="0">
                <a:schemeClr val="accent6">
                  <a:lumMod val="50000"/>
                </a:schemeClr>
              </a:gs>
              <a:gs pos="100000">
                <a:schemeClr val="accent6">
                  <a:lumMod val="50000"/>
                </a:schemeClr>
              </a:gs>
            </a:gsLst>
            <a:lin ang="5400000" scaled="1"/>
          </a:gra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US" sz="900" kern="1200" dirty="0">
              <a:effectLst/>
              <a:latin typeface="Gill Sans MT" panose="020B0502020104020203" pitchFamily="34" charset="0"/>
              <a:ea typeface="Times New Roman" panose="02020603050405020304" pitchFamily="18" charset="0"/>
            </a:rPr>
            <a:t>Educating and convincing our staff to utilize PDO approved public transport (Heavy Buses) example staff from Salalah area.  </a:t>
          </a:r>
          <a:r>
            <a:rPr lang="en-US" sz="800" kern="1200" dirty="0">
              <a:effectLst/>
              <a:latin typeface="Gill Sans MT" panose="020B0502020104020203" pitchFamily="34" charset="0"/>
              <a:ea typeface="Times New Roman" panose="02020603050405020304" pitchFamily="18" charset="0"/>
            </a:rPr>
            <a:t>Approved public transport companies and corresponding buses are posted on the logistics website. </a:t>
          </a:r>
          <a:endParaRPr lang="en-US" sz="900" kern="1200" dirty="0">
            <a:latin typeface="Gill Sans Light"/>
          </a:endParaRPr>
        </a:p>
      </dsp:txBody>
      <dsp:txXfrm>
        <a:off x="1423499" y="737311"/>
        <a:ext cx="984175" cy="1485023"/>
      </dsp:txXfrm>
    </dsp:sp>
    <dsp:sp modelId="{3D616AEA-A4DB-4D4C-B30E-B25A51DD36E0}">
      <dsp:nvSpPr>
        <dsp:cNvPr id="0" name=""/>
        <dsp:cNvSpPr/>
      </dsp:nvSpPr>
      <dsp:spPr>
        <a:xfrm>
          <a:off x="2565817" y="0"/>
          <a:ext cx="1192838" cy="2381278"/>
        </a:xfrm>
        <a:prstGeom prst="roundRect">
          <a:avLst>
            <a:gd name="adj" fmla="val 10000"/>
          </a:avLst>
        </a:prstGeom>
        <a:solidFill>
          <a:srgbClr val="FFCA08"/>
        </a:solidFill>
        <a:ln w="28575">
          <a:solidFill>
            <a:srgbClr val="00B050"/>
          </a:solidFill>
          <a:prstDash val="sysDot"/>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Gill Sans Light"/>
            </a:rPr>
            <a:t>Assurance of </a:t>
          </a:r>
          <a:r>
            <a:rPr lang="en-US" sz="900" kern="1200" dirty="0">
              <a:effectLst/>
              <a:latin typeface="Gill Sans MT" panose="020B0502020104020203" pitchFamily="34" charset="0"/>
              <a:ea typeface="Times New Roman" panose="02020603050405020304" pitchFamily="18" charset="0"/>
            </a:rPr>
            <a:t>Contractors </a:t>
          </a:r>
          <a:r>
            <a:rPr lang="en-US" sz="900" kern="1200" dirty="0">
              <a:latin typeface="Gill Sans Light"/>
            </a:rPr>
            <a:t>Compliance with SP2000</a:t>
          </a:r>
          <a:endParaRPr lang="en-US" sz="1200" kern="1200" dirty="0">
            <a:latin typeface="Gill"/>
          </a:endParaRPr>
        </a:p>
      </dsp:txBody>
      <dsp:txXfrm>
        <a:off x="2565817" y="0"/>
        <a:ext cx="1192838" cy="714383"/>
      </dsp:txXfrm>
    </dsp:sp>
    <dsp:sp modelId="{8A98FDE4-07FF-4BAD-B756-EA8C3B353071}">
      <dsp:nvSpPr>
        <dsp:cNvPr id="0" name=""/>
        <dsp:cNvSpPr/>
      </dsp:nvSpPr>
      <dsp:spPr>
        <a:xfrm>
          <a:off x="2658372" y="730656"/>
          <a:ext cx="1027825" cy="1546768"/>
        </a:xfrm>
        <a:prstGeom prst="roundRect">
          <a:avLst>
            <a:gd name="adj" fmla="val 10000"/>
          </a:avLst>
        </a:prstGeom>
        <a:solidFill>
          <a:srgbClr val="00B050"/>
        </a:solidFill>
        <a:ln w="12700" cap="flat" cmpd="sng" algn="ctr">
          <a:gradFill>
            <a:gsLst>
              <a:gs pos="0">
                <a:schemeClr val="accent6">
                  <a:lumMod val="50000"/>
                </a:schemeClr>
              </a:gs>
              <a:gs pos="100000">
                <a:schemeClr val="accent6">
                  <a:lumMod val="50000"/>
                </a:schemeClr>
              </a:gs>
            </a:gsLst>
            <a:lin ang="5400000" scaled="1"/>
          </a:gra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effectLst/>
              <a:latin typeface="Gill Sans MT" panose="020B0502020104020203" pitchFamily="34" charset="0"/>
              <a:ea typeface="Times New Roman" panose="02020603050405020304" pitchFamily="18" charset="0"/>
            </a:rPr>
            <a:t>Ensuring that our Contractors provide comfortable and SP2000 compliant bus operation for their staff. </a:t>
          </a:r>
          <a:endParaRPr lang="en-US" sz="1000" kern="1200" dirty="0">
            <a:latin typeface="Gill Sans Light"/>
          </a:endParaRPr>
        </a:p>
      </dsp:txBody>
      <dsp:txXfrm>
        <a:off x="2688476" y="760760"/>
        <a:ext cx="967617" cy="1486560"/>
      </dsp:txXfrm>
    </dsp:sp>
    <dsp:sp modelId="{862C1B2A-A7BE-4232-AB9C-8518382188EF}">
      <dsp:nvSpPr>
        <dsp:cNvPr id="0" name=""/>
        <dsp:cNvSpPr/>
      </dsp:nvSpPr>
      <dsp:spPr>
        <a:xfrm>
          <a:off x="3848119" y="0"/>
          <a:ext cx="1192838" cy="2381278"/>
        </a:xfrm>
        <a:prstGeom prst="roundRect">
          <a:avLst>
            <a:gd name="adj" fmla="val 10000"/>
          </a:avLst>
        </a:prstGeom>
        <a:solidFill>
          <a:srgbClr val="FFC000"/>
        </a:solidFill>
        <a:ln>
          <a:gradFill>
            <a:gsLst>
              <a:gs pos="0">
                <a:schemeClr val="accent6">
                  <a:lumMod val="50000"/>
                </a:schemeClr>
              </a:gs>
              <a:gs pos="100000">
                <a:schemeClr val="accent6">
                  <a:lumMod val="50000"/>
                </a:schemeClr>
              </a:gs>
            </a:gsLst>
            <a:lin ang="5400000" scaled="1"/>
          </a:gradFill>
          <a:prstDash val="lgDash"/>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latin typeface="Gill Sans Light"/>
            </a:rPr>
            <a:t>Sustaining Awareness in different form</a:t>
          </a:r>
        </a:p>
      </dsp:txBody>
      <dsp:txXfrm>
        <a:off x="3848119" y="0"/>
        <a:ext cx="1192838" cy="714383"/>
      </dsp:txXfrm>
    </dsp:sp>
    <dsp:sp modelId="{DA02BDE6-FD76-48E8-BFA9-508DE0606797}">
      <dsp:nvSpPr>
        <dsp:cNvPr id="0" name=""/>
        <dsp:cNvSpPr/>
      </dsp:nvSpPr>
      <dsp:spPr>
        <a:xfrm>
          <a:off x="3967402" y="729188"/>
          <a:ext cx="954270" cy="1518220"/>
        </a:xfrm>
        <a:prstGeom prst="roundRect">
          <a:avLst>
            <a:gd name="adj" fmla="val 10000"/>
          </a:avLst>
        </a:prstGeom>
        <a:solidFill>
          <a:srgbClr val="00B050"/>
        </a:solidFill>
        <a:ln w="12700" cap="flat" cmpd="sng" algn="ctr">
          <a:gradFill>
            <a:gsLst>
              <a:gs pos="0">
                <a:schemeClr val="accent6">
                  <a:lumMod val="50000"/>
                </a:schemeClr>
              </a:gs>
              <a:gs pos="100000">
                <a:schemeClr val="accent6">
                  <a:lumMod val="50000"/>
                </a:schemeClr>
              </a:gs>
            </a:gsLst>
            <a:lin ang="5400000" scaled="1"/>
          </a:gradFill>
          <a:prstDash val="lg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dirty="0">
              <a:effectLst/>
              <a:latin typeface="Gill Sans MT" panose="020B0502020104020203" pitchFamily="34" charset="0"/>
              <a:ea typeface="Times New Roman" panose="02020603050405020304" pitchFamily="18" charset="0"/>
            </a:rPr>
            <a:t>Discuss the issue during HSE meetings and just before the shift change.</a:t>
          </a:r>
          <a:endParaRPr lang="en-US" sz="1000" kern="1200" dirty="0">
            <a:latin typeface="Gill Sans Light"/>
          </a:endParaRPr>
        </a:p>
      </dsp:txBody>
      <dsp:txXfrm>
        <a:off x="3995352" y="757138"/>
        <a:ext cx="898370" cy="14623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4F22F-1120-47CA-B71D-B503C9E4E9F1}" type="datetimeFigureOut">
              <a:rPr lang="en-US" smtClean="0"/>
              <a:t>28/07/2024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0A0D9-E225-42D6-94AA-A7DBBBA27CED}" type="slidenum">
              <a:rPr lang="en-US" smtClean="0"/>
              <a:t>‹#›</a:t>
            </a:fld>
            <a:endParaRPr lang="en-US" dirty="0"/>
          </a:p>
        </p:txBody>
      </p:sp>
    </p:spTree>
    <p:extLst>
      <p:ext uri="{BB962C8B-B14F-4D97-AF65-F5344CB8AC3E}">
        <p14:creationId xmlns:p14="http://schemas.microsoft.com/office/powerpoint/2010/main" val="383966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9F20A0D9-E225-42D6-94AA-A7DBBBA27CED}" type="slidenum">
              <a:rPr lang="en-US" smtClean="0"/>
              <a:t>1</a:t>
            </a:fld>
            <a:endParaRPr lang="en-US" dirty="0"/>
          </a:p>
        </p:txBody>
      </p:sp>
    </p:spTree>
    <p:extLst>
      <p:ext uri="{BB962C8B-B14F-4D97-AF65-F5344CB8AC3E}">
        <p14:creationId xmlns:p14="http://schemas.microsoft.com/office/powerpoint/2010/main" val="206538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0A0D9-E225-42D6-94AA-A7DBBBA27CED}" type="slidenum">
              <a:rPr lang="en-US" smtClean="0"/>
              <a:t>4</a:t>
            </a:fld>
            <a:endParaRPr lang="en-US" dirty="0"/>
          </a:p>
        </p:txBody>
      </p:sp>
    </p:spTree>
    <p:extLst>
      <p:ext uri="{BB962C8B-B14F-4D97-AF65-F5344CB8AC3E}">
        <p14:creationId xmlns:p14="http://schemas.microsoft.com/office/powerpoint/2010/main" val="194734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594A-2E3B-435A-BEF5-1E52A48D7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017BD1-CBDF-49FB-8DED-DB25CA79A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BC43F-72EE-45BC-AE0B-48AB63F23984}"/>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5" name="Footer Placeholder 4">
            <a:extLst>
              <a:ext uri="{FF2B5EF4-FFF2-40B4-BE49-F238E27FC236}">
                <a16:creationId xmlns:a16="http://schemas.microsoft.com/office/drawing/2014/main" id="{42889065-FFAF-4EC7-997C-0618B7BA31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BA17D-4BCF-458D-8577-4DD2AADD6F39}"/>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344676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EBA1-810A-4724-886E-E046187E2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1BC33B-C748-4F2E-B2FF-691A35075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A4A72-83A2-49CB-B008-8B9E44D65D89}"/>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5" name="Footer Placeholder 4">
            <a:extLst>
              <a:ext uri="{FF2B5EF4-FFF2-40B4-BE49-F238E27FC236}">
                <a16:creationId xmlns:a16="http://schemas.microsoft.com/office/drawing/2014/main" id="{D93DEAF9-19EE-46AE-951F-F248EF8457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ECF3B9-5151-4EC7-995B-06065BE4A90A}"/>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344669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E3C20-CCC1-4173-AA39-9166B086A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EAA13-A97C-427B-B136-A54C41161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CF175-294D-4B74-A2F9-4B6417F92863}"/>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5" name="Footer Placeholder 4">
            <a:extLst>
              <a:ext uri="{FF2B5EF4-FFF2-40B4-BE49-F238E27FC236}">
                <a16:creationId xmlns:a16="http://schemas.microsoft.com/office/drawing/2014/main" id="{7AF779D4-3448-44BD-A625-42BB9EB26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88587F-D5DE-42F6-A748-752F25078FED}"/>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5805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2681-DF7F-40EE-B71C-D5BF8A4EA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77756-B619-444A-9B39-A6618CF68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B6C92-84CA-4AE1-9CB4-24B780FAE37E}"/>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5" name="Footer Placeholder 4">
            <a:extLst>
              <a:ext uri="{FF2B5EF4-FFF2-40B4-BE49-F238E27FC236}">
                <a16:creationId xmlns:a16="http://schemas.microsoft.com/office/drawing/2014/main" id="{00903690-07A7-4A4B-99F1-2743B4CDA9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5B53-1AF3-4EE3-A549-FB48273DA2EA}"/>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170969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45D9-2537-46E9-BAE8-44342F07E4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D9237-01AE-4A69-B5D0-88E86AE09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B52CE8-DCF8-444B-ADE9-2C7FF1C2AF4D}"/>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5" name="Footer Placeholder 4">
            <a:extLst>
              <a:ext uri="{FF2B5EF4-FFF2-40B4-BE49-F238E27FC236}">
                <a16:creationId xmlns:a16="http://schemas.microsoft.com/office/drawing/2014/main" id="{AB819162-06A0-4784-B9FE-77C6BB98C3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D1E86-F545-4F3A-A3BF-1BE959F962B9}"/>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184020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241B-9960-45BD-BE10-9D8F7A463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F8948-2C4E-4546-8809-E398C3072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1D49E-A7B0-4E34-B57D-BE207228E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2523A-4AB6-4272-8CD9-99F42C956863}"/>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6" name="Footer Placeholder 5">
            <a:extLst>
              <a:ext uri="{FF2B5EF4-FFF2-40B4-BE49-F238E27FC236}">
                <a16:creationId xmlns:a16="http://schemas.microsoft.com/office/drawing/2014/main" id="{FC14A153-57FC-4692-A8C2-CA66001537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99924C-1C4C-4244-B5D3-3E3B907CD421}"/>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196255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37D2-9EE4-4405-BA88-5A9F8A93B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CE07D4-4163-49AC-A436-42BF39A34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A1024-6085-43C7-B3DA-FF626EF7D3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65A857-180B-4801-9A80-5010EBB9C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0F7A4-894C-4F57-B45F-B2899CC7D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47B69-2BA9-42D7-8F23-93EB00EDDC02}"/>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8" name="Footer Placeholder 7">
            <a:extLst>
              <a:ext uri="{FF2B5EF4-FFF2-40B4-BE49-F238E27FC236}">
                <a16:creationId xmlns:a16="http://schemas.microsoft.com/office/drawing/2014/main" id="{58FF448B-5F6D-4E21-8433-56104B0236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9A6EF5-298D-44EE-8D9B-F67E31896CD4}"/>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42903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F98B-E109-4E35-BA08-BC6CF5C02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F08744-B87A-4EFC-8BC7-5C6D3811C31A}"/>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4" name="Footer Placeholder 3">
            <a:extLst>
              <a:ext uri="{FF2B5EF4-FFF2-40B4-BE49-F238E27FC236}">
                <a16:creationId xmlns:a16="http://schemas.microsoft.com/office/drawing/2014/main" id="{C28F300B-2550-4929-A25F-9C48CFC5CE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6EB4DC-D75C-4C84-8075-D5884D4DC81E}"/>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383154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9ED75-59F3-43E4-BBAB-22618FC6D0DC}"/>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3" name="Footer Placeholder 2">
            <a:extLst>
              <a:ext uri="{FF2B5EF4-FFF2-40B4-BE49-F238E27FC236}">
                <a16:creationId xmlns:a16="http://schemas.microsoft.com/office/drawing/2014/main" id="{307CB701-D58B-4F52-B8ED-AE042B4FA2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11BE4C-3BF9-4179-AE71-1E711337CEA2}"/>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428049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2AFF-9ED3-44B0-BD96-CAB9C02AE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858D49-9179-42B3-A6F5-AACB8EE3B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E418D8-9D35-4522-9066-A7C81CF42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5B4F8-BED5-4623-BD7F-C88FADC5764E}"/>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6" name="Footer Placeholder 5">
            <a:extLst>
              <a:ext uri="{FF2B5EF4-FFF2-40B4-BE49-F238E27FC236}">
                <a16:creationId xmlns:a16="http://schemas.microsoft.com/office/drawing/2014/main" id="{D24E5282-EE1A-4976-AC5F-7FF2B66AC6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446CF2-A7D5-4666-8B05-A65BB9314803}"/>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6692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97E0-3107-4EA5-A9A2-BA9428BBA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7E98BC-5781-435B-B9BC-EDC0E076A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569FD50-EC81-4783-B586-946A048B3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FCDC8-E2D1-43EC-A2AB-3920CD9728F1}"/>
              </a:ext>
            </a:extLst>
          </p:cNvPr>
          <p:cNvSpPr>
            <a:spLocks noGrp="1"/>
          </p:cNvSpPr>
          <p:nvPr>
            <p:ph type="dt" sz="half" idx="10"/>
          </p:nvPr>
        </p:nvSpPr>
        <p:spPr/>
        <p:txBody>
          <a:bodyPr/>
          <a:lstStyle/>
          <a:p>
            <a:fld id="{BBC08514-394D-4F34-8248-570E8EBB559A}" type="datetimeFigureOut">
              <a:rPr lang="en-US" smtClean="0"/>
              <a:t>28/07/2024</a:t>
            </a:fld>
            <a:endParaRPr lang="en-US" dirty="0"/>
          </a:p>
        </p:txBody>
      </p:sp>
      <p:sp>
        <p:nvSpPr>
          <p:cNvPr id="6" name="Footer Placeholder 5">
            <a:extLst>
              <a:ext uri="{FF2B5EF4-FFF2-40B4-BE49-F238E27FC236}">
                <a16:creationId xmlns:a16="http://schemas.microsoft.com/office/drawing/2014/main" id="{6573AD07-8B68-48F4-989F-BBCE87A71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D84C2C-5B36-4BEA-95FD-275733BB3ED2}"/>
              </a:ext>
            </a:extLst>
          </p:cNvPr>
          <p:cNvSpPr>
            <a:spLocks noGrp="1"/>
          </p:cNvSpPr>
          <p:nvPr>
            <p:ph type="sldNum" sz="quarter" idx="12"/>
          </p:nvPr>
        </p:nvSpPr>
        <p:spPr/>
        <p:txBody>
          <a:bodyPr/>
          <a:lstStyle/>
          <a:p>
            <a:fld id="{113C9837-CC99-4E30-8B75-9280E0A9D116}" type="slidenum">
              <a:rPr lang="en-US" smtClean="0"/>
              <a:t>‹#›</a:t>
            </a:fld>
            <a:endParaRPr lang="en-US" dirty="0"/>
          </a:p>
        </p:txBody>
      </p:sp>
    </p:spTree>
    <p:extLst>
      <p:ext uri="{BB962C8B-B14F-4D97-AF65-F5344CB8AC3E}">
        <p14:creationId xmlns:p14="http://schemas.microsoft.com/office/powerpoint/2010/main" val="301467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5C5BE-E111-4D97-8B58-A7F5A0826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5509E-6CBA-433F-B548-A0C957F58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EACE1-762E-4868-BBE7-22C21D436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8514-394D-4F34-8248-570E8EBB559A}" type="datetimeFigureOut">
              <a:rPr lang="en-US" smtClean="0"/>
              <a:t>28/07/2024</a:t>
            </a:fld>
            <a:endParaRPr lang="en-US" dirty="0"/>
          </a:p>
        </p:txBody>
      </p:sp>
      <p:sp>
        <p:nvSpPr>
          <p:cNvPr id="5" name="Footer Placeholder 4">
            <a:extLst>
              <a:ext uri="{FF2B5EF4-FFF2-40B4-BE49-F238E27FC236}">
                <a16:creationId xmlns:a16="http://schemas.microsoft.com/office/drawing/2014/main" id="{C3B23640-16A6-40B8-BF1E-2C8FBF9CD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822FDE-2E1C-4534-9714-9AD31F522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C9837-CC99-4E30-8B75-9280E0A9D116}" type="slidenum">
              <a:rPr lang="en-US" smtClean="0"/>
              <a:t>‹#›</a:t>
            </a:fld>
            <a:endParaRPr lang="en-US" dirty="0"/>
          </a:p>
        </p:txBody>
      </p:sp>
    </p:spTree>
    <p:extLst>
      <p:ext uri="{BB962C8B-B14F-4D97-AF65-F5344CB8AC3E}">
        <p14:creationId xmlns:p14="http://schemas.microsoft.com/office/powerpoint/2010/main" val="85764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jpeg"/><Relationship Id="rId4" Type="http://schemas.openxmlformats.org/officeDocument/2006/relationships/diagramData" Target="../diagrams/data1.xml"/><Relationship Id="rId9"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66750"/>
            <a:ext cx="7190937" cy="2656760"/>
          </a:xfrm>
          <a:prstGeom prst="rect">
            <a:avLst/>
          </a:prstGeom>
          <a:noFill/>
          <a:ln w="28575">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spcBef>
                <a:spcPts val="600"/>
              </a:spcBef>
              <a:buFont typeface="Arial" panose="020B0604020202020204" pitchFamily="34" charset="0"/>
              <a:buChar char="•"/>
            </a:pPr>
            <a:endParaRPr lang="en-US" sz="2400" dirty="0">
              <a:solidFill>
                <a:schemeClr val="tx1"/>
              </a:solidFill>
              <a:latin typeface="Georgia" panose="02040502050405020303" pitchFamily="18" charset="0"/>
              <a:cs typeface="Arial" pitchFamily="34" charset="0"/>
            </a:endParaRPr>
          </a:p>
        </p:txBody>
      </p:sp>
      <p:sp>
        <p:nvSpPr>
          <p:cNvPr id="14" name="Rectangle 13">
            <a:extLst>
              <a:ext uri="{FF2B5EF4-FFF2-40B4-BE49-F238E27FC236}">
                <a16:creationId xmlns:a16="http://schemas.microsoft.com/office/drawing/2014/main" id="{A158FC3D-26CD-4053-997C-FC754522F47B}"/>
              </a:ext>
            </a:extLst>
          </p:cNvPr>
          <p:cNvSpPr/>
          <p:nvPr/>
        </p:nvSpPr>
        <p:spPr>
          <a:xfrm>
            <a:off x="0" y="670429"/>
            <a:ext cx="717548" cy="2620364"/>
          </a:xfrm>
          <a:prstGeom prst="rect">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algn="ctr">
              <a:spcBef>
                <a:spcPts val="600"/>
              </a:spcBef>
            </a:pPr>
            <a:endParaRPr lang="en-GB" sz="2000" b="1" dirty="0">
              <a:solidFill>
                <a:sysClr val="windowText" lastClr="000000"/>
              </a:solidFill>
              <a:latin typeface="Georgia" panose="02040502050405020303" pitchFamily="18" charset="0"/>
              <a:cs typeface="Arial" pitchFamily="34" charset="0"/>
            </a:endParaRPr>
          </a:p>
        </p:txBody>
      </p:sp>
      <p:sp>
        <p:nvSpPr>
          <p:cNvPr id="11" name="Rectangle 10">
            <a:extLst>
              <a:ext uri="{FF2B5EF4-FFF2-40B4-BE49-F238E27FC236}">
                <a16:creationId xmlns:a16="http://schemas.microsoft.com/office/drawing/2014/main" id="{7D5A19FC-8F95-49B4-B173-76B21972BF64}"/>
              </a:ext>
            </a:extLst>
          </p:cNvPr>
          <p:cNvSpPr/>
          <p:nvPr/>
        </p:nvSpPr>
        <p:spPr>
          <a:xfrm>
            <a:off x="7190937" y="670429"/>
            <a:ext cx="5001063" cy="2663730"/>
          </a:xfrm>
          <a:prstGeom prst="rect">
            <a:avLst/>
          </a:prstGeom>
          <a:noFill/>
          <a:ln w="381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spcBef>
                <a:spcPts val="600"/>
              </a:spcBef>
              <a:buFont typeface="Arial" panose="020B0604020202020204" pitchFamily="34" charset="0"/>
              <a:buChar char="•"/>
            </a:pPr>
            <a:endParaRPr lang="en-US" sz="2400" dirty="0">
              <a:solidFill>
                <a:schemeClr val="tx1"/>
              </a:solidFill>
              <a:latin typeface="Georgia" panose="02040502050405020303" pitchFamily="18" charset="0"/>
              <a:cs typeface="Arial" pitchFamily="34" charset="0"/>
            </a:endParaRPr>
          </a:p>
        </p:txBody>
      </p:sp>
      <p:sp>
        <p:nvSpPr>
          <p:cNvPr id="15" name="Rectangle 14">
            <a:extLst>
              <a:ext uri="{FF2B5EF4-FFF2-40B4-BE49-F238E27FC236}">
                <a16:creationId xmlns:a16="http://schemas.microsoft.com/office/drawing/2014/main" id="{FE58E537-7865-4181-9D5D-C1B38F2EEFFE}"/>
              </a:ext>
            </a:extLst>
          </p:cNvPr>
          <p:cNvSpPr/>
          <p:nvPr/>
        </p:nvSpPr>
        <p:spPr>
          <a:xfrm>
            <a:off x="0" y="3387322"/>
            <a:ext cx="12192000" cy="3563528"/>
          </a:xfrm>
          <a:prstGeom prst="rect">
            <a:avLst/>
          </a:prstGeom>
          <a:noFill/>
          <a:ln w="381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spcBef>
                <a:spcPts val="600"/>
              </a:spcBef>
              <a:buFont typeface="Arial" panose="020B0604020202020204" pitchFamily="34" charset="0"/>
              <a:buChar char="•"/>
            </a:pPr>
            <a:endParaRPr lang="en-US" sz="2400" dirty="0">
              <a:solidFill>
                <a:schemeClr val="tx1"/>
              </a:solidFill>
              <a:latin typeface="Georgia" panose="02040502050405020303" pitchFamily="18" charset="0"/>
              <a:cs typeface="Arial" pitchFamily="34" charset="0"/>
            </a:endParaRPr>
          </a:p>
        </p:txBody>
      </p:sp>
      <p:sp>
        <p:nvSpPr>
          <p:cNvPr id="17" name="Rectangle 16">
            <a:extLst>
              <a:ext uri="{FF2B5EF4-FFF2-40B4-BE49-F238E27FC236}">
                <a16:creationId xmlns:a16="http://schemas.microsoft.com/office/drawing/2014/main" id="{46213A6D-440D-44FC-8DA7-9991D020E53F}"/>
              </a:ext>
            </a:extLst>
          </p:cNvPr>
          <p:cNvSpPr/>
          <p:nvPr/>
        </p:nvSpPr>
        <p:spPr>
          <a:xfrm>
            <a:off x="31313" y="3357909"/>
            <a:ext cx="717548" cy="3550427"/>
          </a:xfrm>
          <a:prstGeom prst="rect">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spcBef>
                <a:spcPts val="600"/>
              </a:spcBef>
            </a:pPr>
            <a:endParaRPr lang="en-GB" sz="2000" b="1" dirty="0">
              <a:solidFill>
                <a:sysClr val="windowText" lastClr="000000"/>
              </a:solidFill>
              <a:latin typeface="Georgia" panose="02040502050405020303" pitchFamily="18" charset="0"/>
              <a:cs typeface="Arial" pitchFamily="34" charset="0"/>
            </a:endParaRPr>
          </a:p>
        </p:txBody>
      </p:sp>
      <p:pic>
        <p:nvPicPr>
          <p:cNvPr id="18" name="Picture 17">
            <a:extLst>
              <a:ext uri="{FF2B5EF4-FFF2-40B4-BE49-F238E27FC236}">
                <a16:creationId xmlns:a16="http://schemas.microsoft.com/office/drawing/2014/main" id="{77927F39-F3D4-47C0-88E4-855960F05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2077" y="6233714"/>
            <a:ext cx="1305884" cy="596570"/>
          </a:xfrm>
          <a:prstGeom prst="rect">
            <a:avLst/>
          </a:prstGeom>
        </p:spPr>
      </p:pic>
      <p:sp>
        <p:nvSpPr>
          <p:cNvPr id="5" name="TextBox 4">
            <a:extLst>
              <a:ext uri="{FF2B5EF4-FFF2-40B4-BE49-F238E27FC236}">
                <a16:creationId xmlns:a16="http://schemas.microsoft.com/office/drawing/2014/main" id="{AE586345-E421-4DDD-B76D-A378F24CCB09}"/>
              </a:ext>
            </a:extLst>
          </p:cNvPr>
          <p:cNvSpPr txBox="1"/>
          <p:nvPr/>
        </p:nvSpPr>
        <p:spPr>
          <a:xfrm rot="16200000">
            <a:off x="-770685" y="1788194"/>
            <a:ext cx="2254176" cy="400110"/>
          </a:xfrm>
          <a:prstGeom prst="rect">
            <a:avLst/>
          </a:prstGeom>
          <a:noFill/>
        </p:spPr>
        <p:txBody>
          <a:bodyPr wrap="square" rtlCol="0">
            <a:spAutoFit/>
          </a:bodyPr>
          <a:lstStyle/>
          <a:p>
            <a:r>
              <a:rPr lang="en-US" sz="2000" dirty="0"/>
              <a:t>Business Case</a:t>
            </a:r>
          </a:p>
        </p:txBody>
      </p:sp>
      <p:sp>
        <p:nvSpPr>
          <p:cNvPr id="6" name="Arrow: Down 5">
            <a:extLst>
              <a:ext uri="{FF2B5EF4-FFF2-40B4-BE49-F238E27FC236}">
                <a16:creationId xmlns:a16="http://schemas.microsoft.com/office/drawing/2014/main" id="{3BDAC709-729A-4B60-9AAA-424208E69E11}"/>
              </a:ext>
            </a:extLst>
          </p:cNvPr>
          <p:cNvSpPr/>
          <p:nvPr/>
        </p:nvSpPr>
        <p:spPr>
          <a:xfrm>
            <a:off x="196980" y="3099700"/>
            <a:ext cx="574755" cy="588709"/>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5430E76-694C-4B50-83F0-31EC8DF453A3}"/>
              </a:ext>
            </a:extLst>
          </p:cNvPr>
          <p:cNvSpPr txBox="1"/>
          <p:nvPr/>
        </p:nvSpPr>
        <p:spPr>
          <a:xfrm rot="16200000">
            <a:off x="-1356515" y="4573117"/>
            <a:ext cx="3427770" cy="707886"/>
          </a:xfrm>
          <a:prstGeom prst="rect">
            <a:avLst/>
          </a:prstGeom>
          <a:noFill/>
        </p:spPr>
        <p:txBody>
          <a:bodyPr wrap="square" rtlCol="0">
            <a:spAutoFit/>
          </a:bodyPr>
          <a:lstStyle/>
          <a:p>
            <a:r>
              <a:rPr lang="en-US" sz="2000" dirty="0">
                <a:latin typeface="Gill Sans"/>
              </a:rPr>
              <a:t>Build Journey </a:t>
            </a:r>
            <a:r>
              <a:rPr lang="en-US" sz="2000" dirty="0"/>
              <a:t>of No Privately owned vehicles GB area</a:t>
            </a:r>
            <a:endParaRPr lang="en-US" sz="2000" dirty="0">
              <a:latin typeface="Gill Sans"/>
            </a:endParaRPr>
          </a:p>
        </p:txBody>
      </p:sp>
      <p:sp>
        <p:nvSpPr>
          <p:cNvPr id="21" name="TextBox 20">
            <a:extLst>
              <a:ext uri="{FF2B5EF4-FFF2-40B4-BE49-F238E27FC236}">
                <a16:creationId xmlns:a16="http://schemas.microsoft.com/office/drawing/2014/main" id="{44C8D1F2-4A9C-4784-A6B3-2C1E1A8F6F04}"/>
              </a:ext>
            </a:extLst>
          </p:cNvPr>
          <p:cNvSpPr txBox="1"/>
          <p:nvPr/>
        </p:nvSpPr>
        <p:spPr>
          <a:xfrm rot="16200000">
            <a:off x="5985808" y="1676504"/>
            <a:ext cx="2681929" cy="646331"/>
          </a:xfrm>
          <a:prstGeom prst="rect">
            <a:avLst/>
          </a:prstGeom>
          <a:solidFill>
            <a:srgbClr val="0070C0"/>
          </a:solidFill>
        </p:spPr>
        <p:txBody>
          <a:bodyPr wrap="square" rtlCol="0">
            <a:spAutoFit/>
          </a:bodyPr>
          <a:lstStyle/>
          <a:p>
            <a:pPr algn="ctr"/>
            <a:endParaRPr lang="en-US" dirty="0"/>
          </a:p>
          <a:p>
            <a:pPr algn="ctr"/>
            <a:endParaRPr lang="en-US" dirty="0"/>
          </a:p>
        </p:txBody>
      </p:sp>
      <p:sp>
        <p:nvSpPr>
          <p:cNvPr id="23" name="Arrow: Down 22">
            <a:extLst>
              <a:ext uri="{FF2B5EF4-FFF2-40B4-BE49-F238E27FC236}">
                <a16:creationId xmlns:a16="http://schemas.microsoft.com/office/drawing/2014/main" id="{8F520C1F-83BD-4EB5-9E0C-230CD6A4A446}"/>
              </a:ext>
            </a:extLst>
          </p:cNvPr>
          <p:cNvSpPr/>
          <p:nvPr/>
        </p:nvSpPr>
        <p:spPr>
          <a:xfrm rot="10800000">
            <a:off x="11418298" y="3099700"/>
            <a:ext cx="574755" cy="588709"/>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7990CA6-F7DE-42E0-A515-65DFFFD43A46}"/>
              </a:ext>
            </a:extLst>
          </p:cNvPr>
          <p:cNvSpPr txBox="1"/>
          <p:nvPr/>
        </p:nvSpPr>
        <p:spPr>
          <a:xfrm rot="16200000">
            <a:off x="6189449" y="1401585"/>
            <a:ext cx="2254176" cy="400110"/>
          </a:xfrm>
          <a:prstGeom prst="rect">
            <a:avLst/>
          </a:prstGeom>
          <a:noFill/>
        </p:spPr>
        <p:txBody>
          <a:bodyPr wrap="square" rtlCol="0">
            <a:spAutoFit/>
          </a:bodyPr>
          <a:lstStyle/>
          <a:p>
            <a:r>
              <a:rPr lang="en-US" sz="2000" dirty="0">
                <a:solidFill>
                  <a:schemeClr val="bg1"/>
                </a:solidFill>
              </a:rPr>
              <a:t>Realized Value</a:t>
            </a:r>
          </a:p>
        </p:txBody>
      </p:sp>
      <p:graphicFrame>
        <p:nvGraphicFramePr>
          <p:cNvPr id="3" name="Table 8">
            <a:extLst>
              <a:ext uri="{FF2B5EF4-FFF2-40B4-BE49-F238E27FC236}">
                <a16:creationId xmlns:a16="http://schemas.microsoft.com/office/drawing/2014/main" id="{01DA51BD-52C4-49BE-B370-6E2397F6499F}"/>
              </a:ext>
            </a:extLst>
          </p:cNvPr>
          <p:cNvGraphicFramePr>
            <a:graphicFrameLocks noGrp="1"/>
          </p:cNvGraphicFramePr>
          <p:nvPr>
            <p:extLst>
              <p:ext uri="{D42A27DB-BD31-4B8C-83A1-F6EECF244321}">
                <p14:modId xmlns:p14="http://schemas.microsoft.com/office/powerpoint/2010/main" val="3797969110"/>
              </p:ext>
            </p:extLst>
          </p:nvPr>
        </p:nvGraphicFramePr>
        <p:xfrm>
          <a:off x="1" y="12518"/>
          <a:ext cx="12192000" cy="914400"/>
        </p:xfrm>
        <a:graphic>
          <a:graphicData uri="http://schemas.openxmlformats.org/drawingml/2006/table">
            <a:tbl>
              <a:tblPr firstRow="1" bandRow="1">
                <a:tableStyleId>{5940675A-B579-460E-94D1-54222C63F5DA}</a:tableStyleId>
              </a:tblPr>
              <a:tblGrid>
                <a:gridCol w="4656772">
                  <a:extLst>
                    <a:ext uri="{9D8B030D-6E8A-4147-A177-3AD203B41FA5}">
                      <a16:colId xmlns:a16="http://schemas.microsoft.com/office/drawing/2014/main" val="2023821775"/>
                    </a:ext>
                  </a:extLst>
                </a:gridCol>
                <a:gridCol w="247344">
                  <a:extLst>
                    <a:ext uri="{9D8B030D-6E8A-4147-A177-3AD203B41FA5}">
                      <a16:colId xmlns:a16="http://schemas.microsoft.com/office/drawing/2014/main" val="1909045460"/>
                    </a:ext>
                  </a:extLst>
                </a:gridCol>
                <a:gridCol w="6871324">
                  <a:extLst>
                    <a:ext uri="{9D8B030D-6E8A-4147-A177-3AD203B41FA5}">
                      <a16:colId xmlns:a16="http://schemas.microsoft.com/office/drawing/2014/main" val="2309293734"/>
                    </a:ext>
                  </a:extLst>
                </a:gridCol>
                <a:gridCol w="208280">
                  <a:extLst>
                    <a:ext uri="{9D8B030D-6E8A-4147-A177-3AD203B41FA5}">
                      <a16:colId xmlns:a16="http://schemas.microsoft.com/office/drawing/2014/main" val="3370189661"/>
                    </a:ext>
                  </a:extLst>
                </a:gridCol>
                <a:gridCol w="208280">
                  <a:extLst>
                    <a:ext uri="{9D8B030D-6E8A-4147-A177-3AD203B41FA5}">
                      <a16:colId xmlns:a16="http://schemas.microsoft.com/office/drawing/2014/main" val="4019486808"/>
                    </a:ext>
                  </a:extLst>
                </a:gridCol>
              </a:tblGrid>
              <a:tr h="657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Theme: </a:t>
                      </a:r>
                      <a:r>
                        <a:rPr lang="en-US" sz="1800" kern="1200" dirty="0">
                          <a:solidFill>
                            <a:schemeClr val="tx1"/>
                          </a:solidFill>
                          <a:effectLst/>
                          <a:latin typeface="+mn-lt"/>
                          <a:ea typeface="+mn-ea"/>
                          <a:cs typeface="+mn-cs"/>
                        </a:rPr>
                        <a:t>'No private commuting at Greater Birba field location'</a:t>
                      </a:r>
                      <a:endParaRPr lang="en-US" sz="1400" b="1"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Prepared by: </a:t>
                      </a:r>
                      <a:r>
                        <a:rPr lang="en-US" dirty="0">
                          <a:effectLst/>
                        </a:rPr>
                        <a:t>Hamood Said Hinai OSSR</a:t>
                      </a:r>
                      <a:r>
                        <a:rPr lang="en-US" sz="1800" b="1"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Zeyana Saud Said Kindi OSGO1R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b="1" dirty="0"/>
                    </a:p>
                  </a:txBody>
                  <a:tcP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0353173"/>
                  </a:ext>
                </a:extLst>
              </a:tr>
            </a:tbl>
          </a:graphicData>
        </a:graphic>
      </p:graphicFrame>
      <p:sp>
        <p:nvSpPr>
          <p:cNvPr id="22" name="Rectangle 21">
            <a:extLst>
              <a:ext uri="{FF2B5EF4-FFF2-40B4-BE49-F238E27FC236}">
                <a16:creationId xmlns:a16="http://schemas.microsoft.com/office/drawing/2014/main" id="{152C655E-5447-4424-B4BC-2D37C7095CB1}"/>
              </a:ext>
            </a:extLst>
          </p:cNvPr>
          <p:cNvSpPr/>
          <p:nvPr/>
        </p:nvSpPr>
        <p:spPr>
          <a:xfrm>
            <a:off x="0" y="7574"/>
            <a:ext cx="12192000" cy="619489"/>
          </a:xfrm>
          <a:prstGeom prst="rect">
            <a:avLst/>
          </a:prstGeom>
          <a:noFill/>
          <a:ln w="381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spcBef>
                <a:spcPts val="600"/>
              </a:spcBef>
              <a:buFont typeface="Arial" panose="020B0604020202020204" pitchFamily="34" charset="0"/>
              <a:buChar char="•"/>
            </a:pPr>
            <a:endParaRPr lang="en-US" sz="2400" dirty="0">
              <a:solidFill>
                <a:schemeClr val="tx1"/>
              </a:solidFill>
              <a:latin typeface="Georgia" panose="02040502050405020303" pitchFamily="18" charset="0"/>
              <a:cs typeface="Arial" pitchFamily="34" charset="0"/>
            </a:endParaRPr>
          </a:p>
        </p:txBody>
      </p:sp>
      <p:sp>
        <p:nvSpPr>
          <p:cNvPr id="13" name="Rectangle 12"/>
          <p:cNvSpPr/>
          <p:nvPr/>
        </p:nvSpPr>
        <p:spPr>
          <a:xfrm>
            <a:off x="10176791" y="5001484"/>
            <a:ext cx="18288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44DCFA0-3182-41CF-A42D-38B291C1FBF6}"/>
              </a:ext>
            </a:extLst>
          </p:cNvPr>
          <p:cNvSpPr txBox="1"/>
          <p:nvPr/>
        </p:nvSpPr>
        <p:spPr>
          <a:xfrm>
            <a:off x="723705" y="728778"/>
            <a:ext cx="6249080" cy="1200329"/>
          </a:xfrm>
          <a:prstGeom prst="rect">
            <a:avLst/>
          </a:prstGeom>
          <a:noFill/>
        </p:spPr>
        <p:txBody>
          <a:bodyPr wrap="square" rtlCol="0">
            <a:spAutoFit/>
          </a:bodyPr>
          <a:lstStyle/>
          <a:p>
            <a:r>
              <a:rPr lang="en-US" sz="1200" dirty="0">
                <a:solidFill>
                  <a:schemeClr val="tx1">
                    <a:lumMod val="95000"/>
                    <a:lumOff val="5000"/>
                  </a:schemeClr>
                </a:solidFill>
                <a:latin typeface="Gill Sans Light"/>
              </a:rPr>
              <a:t>The issue of individuals using privately owned vehicles to commute to work (in the interior) has always been a concern to the company due to a spate of horrific Road Traffic Accidents (RTAs) associated with unauthorized private journeys over the years. However, with all great efforts to discourage the use of private vehicles in the interior through many campaigns, the practice persists; involving a rollover historical incident occurred in previous years because of an unauthorized private journey. </a:t>
            </a:r>
          </a:p>
          <a:p>
            <a:pPr marL="914400" lvl="1" indent="-457200">
              <a:buFont typeface="Wingdings" panose="05000000000000000000" pitchFamily="2" charset="2"/>
              <a:buChar char="§"/>
            </a:pPr>
            <a:endParaRPr lang="en-US" sz="1200" dirty="0">
              <a:latin typeface="Gill Sans Light"/>
            </a:endParaRPr>
          </a:p>
        </p:txBody>
      </p:sp>
      <p:graphicFrame>
        <p:nvGraphicFramePr>
          <p:cNvPr id="34" name="Diagram 33">
            <a:extLst>
              <a:ext uri="{FF2B5EF4-FFF2-40B4-BE49-F238E27FC236}">
                <a16:creationId xmlns:a16="http://schemas.microsoft.com/office/drawing/2014/main" id="{005A2D77-82C0-4E23-9315-CD6E9FED9E91}"/>
              </a:ext>
            </a:extLst>
          </p:cNvPr>
          <p:cNvGraphicFramePr/>
          <p:nvPr>
            <p:extLst>
              <p:ext uri="{D42A27DB-BD31-4B8C-83A1-F6EECF244321}">
                <p14:modId xmlns:p14="http://schemas.microsoft.com/office/powerpoint/2010/main" val="3637552422"/>
              </p:ext>
            </p:extLst>
          </p:nvPr>
        </p:nvGraphicFramePr>
        <p:xfrm>
          <a:off x="7035539" y="4041803"/>
          <a:ext cx="5042173" cy="2381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Rounded Rectangle 40">
            <a:extLst>
              <a:ext uri="{FF2B5EF4-FFF2-40B4-BE49-F238E27FC236}">
                <a16:creationId xmlns:a16="http://schemas.microsoft.com/office/drawing/2014/main" id="{7DE9D77F-6606-4593-83E9-8C4BD4E772D2}"/>
              </a:ext>
            </a:extLst>
          </p:cNvPr>
          <p:cNvSpPr/>
          <p:nvPr/>
        </p:nvSpPr>
        <p:spPr>
          <a:xfrm>
            <a:off x="7672940" y="1003381"/>
            <a:ext cx="4116910" cy="2009630"/>
          </a:xfrm>
          <a:prstGeom prst="round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050" dirty="0">
                <a:solidFill>
                  <a:schemeClr val="tx1"/>
                </a:solidFill>
                <a:latin typeface="Gill Sans Light"/>
              </a:rPr>
              <a:t>Realized Benefits:</a:t>
            </a:r>
          </a:p>
          <a:p>
            <a:r>
              <a:rPr lang="en-US" sz="1200" dirty="0">
                <a:solidFill>
                  <a:schemeClr val="tx1">
                    <a:lumMod val="95000"/>
                    <a:lumOff val="5000"/>
                  </a:schemeClr>
                </a:solidFill>
                <a:latin typeface="Gill Sans Light"/>
              </a:rPr>
              <a:t>Zero and free private commuting in GB in PDO staff and aiming to reach free privately owned vehicles with the contractors as well. </a:t>
            </a:r>
          </a:p>
          <a:p>
            <a:r>
              <a:rPr lang="en-US" sz="1200" dirty="0">
                <a:solidFill>
                  <a:schemeClr val="tx1">
                    <a:lumMod val="95000"/>
                    <a:lumOff val="5000"/>
                  </a:schemeClr>
                </a:solidFill>
                <a:latin typeface="Gill Sans Light"/>
              </a:rPr>
              <a:t>A recent outcome survey of private vehicles in (GB &amp; RHIP) alarming numbers as showed in previous graphs. This indicates that we in GB &amp; RHIP have improved a lot and enhance awareness of avoidance utilization an unauthorized private journey with consequences.</a:t>
            </a:r>
          </a:p>
          <a:p>
            <a:endParaRPr lang="en-US" sz="1050" dirty="0">
              <a:solidFill>
                <a:schemeClr val="tx1"/>
              </a:solidFill>
              <a:latin typeface="Gill Sans Light"/>
            </a:endParaRPr>
          </a:p>
        </p:txBody>
      </p:sp>
      <p:sp>
        <p:nvSpPr>
          <p:cNvPr id="35" name="Arrow: Down 34">
            <a:extLst>
              <a:ext uri="{FF2B5EF4-FFF2-40B4-BE49-F238E27FC236}">
                <a16:creationId xmlns:a16="http://schemas.microsoft.com/office/drawing/2014/main" id="{CC8E7C02-558F-4F0A-85A3-0CD39561B0AB}"/>
              </a:ext>
            </a:extLst>
          </p:cNvPr>
          <p:cNvSpPr/>
          <p:nvPr/>
        </p:nvSpPr>
        <p:spPr>
          <a:xfrm>
            <a:off x="4900853" y="4338351"/>
            <a:ext cx="574755" cy="588709"/>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Down 35">
            <a:extLst>
              <a:ext uri="{FF2B5EF4-FFF2-40B4-BE49-F238E27FC236}">
                <a16:creationId xmlns:a16="http://schemas.microsoft.com/office/drawing/2014/main" id="{978B3215-CB07-4DF4-8658-F38F5A1B4093}"/>
              </a:ext>
            </a:extLst>
          </p:cNvPr>
          <p:cNvSpPr/>
          <p:nvPr/>
        </p:nvSpPr>
        <p:spPr>
          <a:xfrm rot="16200000">
            <a:off x="6429199" y="4923534"/>
            <a:ext cx="574755" cy="588709"/>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5569B1-C6FA-A858-CBE9-BD04E1AA16F2}"/>
              </a:ext>
            </a:extLst>
          </p:cNvPr>
          <p:cNvSpPr txBox="1"/>
          <p:nvPr/>
        </p:nvSpPr>
        <p:spPr>
          <a:xfrm>
            <a:off x="808679" y="3405337"/>
            <a:ext cx="6226860" cy="1292662"/>
          </a:xfrm>
          <a:prstGeom prst="rect">
            <a:avLst/>
          </a:prstGeom>
          <a:noFill/>
        </p:spPr>
        <p:txBody>
          <a:bodyPr wrap="square" rtlCol="0">
            <a:spAutoFit/>
          </a:bodyPr>
          <a:lstStyle/>
          <a:p>
            <a:r>
              <a:rPr lang="en-US" sz="1200" dirty="0">
                <a:solidFill>
                  <a:schemeClr val="tx1">
                    <a:lumMod val="95000"/>
                    <a:lumOff val="5000"/>
                  </a:schemeClr>
                </a:solidFill>
                <a:latin typeface="Gill Sans Light"/>
              </a:rPr>
              <a:t>We have started with a survey conducted begging of March 2024 in Q1 and recent outcome survey of private vehicles in (GB &amp; RHIP) alarming numbers as showed by below graph. This indicates that we in GB &amp; RHIP have improved a lot and enhance awareness of avoidance utilization an unauthorized private journey with consequences that has been clear with all great efforts done by RHIP and GB HSE Team, GB &amp; RHIP management and RSST Team.</a:t>
            </a:r>
          </a:p>
          <a:p>
            <a:endParaRPr lang="en-US" dirty="0"/>
          </a:p>
        </p:txBody>
      </p:sp>
      <p:graphicFrame>
        <p:nvGraphicFramePr>
          <p:cNvPr id="8" name="Chart 7">
            <a:extLst>
              <a:ext uri="{FF2B5EF4-FFF2-40B4-BE49-F238E27FC236}">
                <a16:creationId xmlns:a16="http://schemas.microsoft.com/office/drawing/2014/main" id="{22C27E7F-90DE-EDD4-6831-C7B5927944B0}"/>
              </a:ext>
            </a:extLst>
          </p:cNvPr>
          <p:cNvGraphicFramePr>
            <a:graphicFrameLocks/>
          </p:cNvGraphicFramePr>
          <p:nvPr>
            <p:extLst>
              <p:ext uri="{D42A27DB-BD31-4B8C-83A1-F6EECF244321}">
                <p14:modId xmlns:p14="http://schemas.microsoft.com/office/powerpoint/2010/main" val="4145732326"/>
              </p:ext>
            </p:extLst>
          </p:nvPr>
        </p:nvGraphicFramePr>
        <p:xfrm>
          <a:off x="1256906" y="4973747"/>
          <a:ext cx="4531151" cy="1782113"/>
        </p:xfrm>
        <a:graphic>
          <a:graphicData uri="http://schemas.openxmlformats.org/drawingml/2006/chart">
            <c:chart xmlns:c="http://schemas.openxmlformats.org/drawingml/2006/chart" xmlns:r="http://schemas.openxmlformats.org/officeDocument/2006/relationships" r:id="rId9"/>
          </a:graphicData>
        </a:graphic>
      </p:graphicFrame>
      <p:sp>
        <p:nvSpPr>
          <p:cNvPr id="12" name="TextBox 11">
            <a:extLst>
              <a:ext uri="{FF2B5EF4-FFF2-40B4-BE49-F238E27FC236}">
                <a16:creationId xmlns:a16="http://schemas.microsoft.com/office/drawing/2014/main" id="{4E47AC15-6DC0-0E9C-7A30-FA830EAEDEF7}"/>
              </a:ext>
            </a:extLst>
          </p:cNvPr>
          <p:cNvSpPr txBox="1"/>
          <p:nvPr/>
        </p:nvSpPr>
        <p:spPr>
          <a:xfrm>
            <a:off x="6884503" y="3429000"/>
            <a:ext cx="4984393" cy="646331"/>
          </a:xfrm>
          <a:prstGeom prst="rect">
            <a:avLst/>
          </a:prstGeom>
          <a:noFill/>
        </p:spPr>
        <p:txBody>
          <a:bodyPr wrap="square">
            <a:spAutoFit/>
          </a:bodyPr>
          <a:lstStyle/>
          <a:p>
            <a:r>
              <a:rPr lang="en-US" sz="1200" dirty="0">
                <a:solidFill>
                  <a:schemeClr val="tx1">
                    <a:lumMod val="95000"/>
                    <a:lumOff val="5000"/>
                  </a:schemeClr>
                </a:solidFill>
                <a:latin typeface="Gill Sans Light"/>
              </a:rPr>
              <a:t>Summarizing what are we doing about Private Commuting differently in GB &amp;RHIP to be sustained,</a:t>
            </a:r>
          </a:p>
          <a:p>
            <a:r>
              <a:rPr lang="en-US" sz="1200" dirty="0">
                <a:solidFill>
                  <a:schemeClr val="tx1">
                    <a:lumMod val="95000"/>
                    <a:lumOff val="5000"/>
                  </a:schemeClr>
                </a:solidFill>
                <a:latin typeface="Gill Sans Light"/>
              </a:rPr>
              <a:t> </a:t>
            </a:r>
          </a:p>
        </p:txBody>
      </p:sp>
      <p:pic>
        <p:nvPicPr>
          <p:cNvPr id="20" name="Picture 19">
            <a:extLst>
              <a:ext uri="{FF2B5EF4-FFF2-40B4-BE49-F238E27FC236}">
                <a16:creationId xmlns:a16="http://schemas.microsoft.com/office/drawing/2014/main" id="{E2BA7433-507B-61EB-2A44-E555231FD37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54031" y="1811389"/>
            <a:ext cx="3950273" cy="1372959"/>
          </a:xfrm>
          <a:prstGeom prst="rect">
            <a:avLst/>
          </a:prstGeom>
          <a:noFill/>
          <a:ln>
            <a:noFill/>
          </a:ln>
        </p:spPr>
      </p:pic>
    </p:spTree>
    <p:extLst>
      <p:ext uri="{BB962C8B-B14F-4D97-AF65-F5344CB8AC3E}">
        <p14:creationId xmlns:p14="http://schemas.microsoft.com/office/powerpoint/2010/main" val="5642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6" presetClass="emph" presetSubtype="0" fill="hold" grpId="0" nodeType="afterEffect">
                                  <p:stCondLst>
                                    <p:cond delay="0"/>
                                  </p:stCondLst>
                                  <p:childTnLst>
                                    <p:animEffect transition="out" filter="fade">
                                      <p:cBhvr>
                                        <p:cTn id="25" dur="500" tmFilter="0, 0; .2, .5; .8, .5; 1, 0"/>
                                        <p:tgtEl>
                                          <p:spTgt spid="17"/>
                                        </p:tgtEl>
                                      </p:cBhvr>
                                    </p:animEffect>
                                    <p:animScale>
                                      <p:cBhvr>
                                        <p:cTn id="26" dur="250" autoRev="1" fill="hold"/>
                                        <p:tgtEl>
                                          <p:spTgt spid="17"/>
                                        </p:tgtEl>
                                      </p:cBhvr>
                                      <p:by x="105000" y="105000"/>
                                    </p:animScale>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P spid="15" grpId="0" animBg="1"/>
      <p:bldP spid="17"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BD9FB7-08F3-2534-D6A2-0DADFD2E23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218"/>
            <a:ext cx="12192000" cy="5780782"/>
          </a:xfrm>
          <a:prstGeom prst="rect">
            <a:avLst/>
          </a:prstGeom>
          <a:noFill/>
          <a:ln>
            <a:noFill/>
          </a:ln>
        </p:spPr>
      </p:pic>
      <p:sp>
        <p:nvSpPr>
          <p:cNvPr id="3" name="Rectangle 2">
            <a:extLst>
              <a:ext uri="{FF2B5EF4-FFF2-40B4-BE49-F238E27FC236}">
                <a16:creationId xmlns:a16="http://schemas.microsoft.com/office/drawing/2014/main" id="{D8BF0136-EDFE-E061-59A5-B2CEEF4A99C1}"/>
              </a:ext>
            </a:extLst>
          </p:cNvPr>
          <p:cNvSpPr/>
          <p:nvPr/>
        </p:nvSpPr>
        <p:spPr>
          <a:xfrm>
            <a:off x="0" y="0"/>
            <a:ext cx="12192000" cy="107721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200" dirty="0">
                <a:ln w="0"/>
                <a:solidFill>
                  <a:schemeClr val="tx1"/>
                </a:solidFill>
                <a:effectLst>
                  <a:outerShdw blurRad="38100" dist="19050" dir="2700000" algn="tl" rotWithShape="0">
                    <a:schemeClr val="dk1">
                      <a:alpha val="40000"/>
                    </a:schemeClr>
                  </a:outerShdw>
                </a:effectLst>
                <a:latin typeface="Gill Sans"/>
                <a:ea typeface="Times New Roman" panose="02020603050405020304" pitchFamily="18" charset="0"/>
              </a:rPr>
              <a:t>Recognized and rewarded the top 11 drivers in GB with gifts and certificates for their great behavior</a:t>
            </a:r>
            <a:endParaRPr lang="en-US" sz="8000" dirty="0">
              <a:ln w="0"/>
              <a:solidFill>
                <a:schemeClr val="tx1"/>
              </a:solidFill>
              <a:effectLst>
                <a:outerShdw blurRad="38100" dist="19050" dir="2700000" algn="tl" rotWithShape="0">
                  <a:schemeClr val="dk1">
                    <a:alpha val="40000"/>
                  </a:schemeClr>
                </a:outerShdw>
              </a:effectLst>
              <a:latin typeface="Gill Sans"/>
            </a:endParaRPr>
          </a:p>
        </p:txBody>
      </p:sp>
    </p:spTree>
    <p:extLst>
      <p:ext uri="{BB962C8B-B14F-4D97-AF65-F5344CB8AC3E}">
        <p14:creationId xmlns:p14="http://schemas.microsoft.com/office/powerpoint/2010/main" val="280715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D4B8A-18DA-5438-F09F-67875A4B8B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5904"/>
            <a:ext cx="12192000" cy="6447359"/>
          </a:xfrm>
          <a:prstGeom prst="rect">
            <a:avLst/>
          </a:prstGeom>
          <a:noFill/>
          <a:ln>
            <a:noFill/>
          </a:ln>
        </p:spPr>
      </p:pic>
      <p:sp>
        <p:nvSpPr>
          <p:cNvPr id="3" name="Rectangle 2">
            <a:extLst>
              <a:ext uri="{FF2B5EF4-FFF2-40B4-BE49-F238E27FC236}">
                <a16:creationId xmlns:a16="http://schemas.microsoft.com/office/drawing/2014/main" id="{FB3082EF-FBC4-A593-C4E3-EE8F28657278}"/>
              </a:ext>
            </a:extLst>
          </p:cNvPr>
          <p:cNvSpPr/>
          <p:nvPr/>
        </p:nvSpPr>
        <p:spPr>
          <a:xfrm>
            <a:off x="0" y="2275"/>
            <a:ext cx="12192000"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200" dirty="0">
                <a:ln w="0"/>
                <a:solidFill>
                  <a:schemeClr val="tx1"/>
                </a:solidFill>
                <a:effectLst>
                  <a:outerShdw blurRad="38100" dist="19050" dir="2700000" algn="tl" rotWithShape="0">
                    <a:schemeClr val="dk1">
                      <a:alpha val="40000"/>
                    </a:schemeClr>
                  </a:outerShdw>
                </a:effectLst>
                <a:latin typeface="Gill Sans"/>
              </a:rPr>
              <a:t>An awareness session from ROP on road safety</a:t>
            </a:r>
          </a:p>
        </p:txBody>
      </p:sp>
      <p:pic>
        <p:nvPicPr>
          <p:cNvPr id="5" name="Picture 4">
            <a:extLst>
              <a:ext uri="{FF2B5EF4-FFF2-40B4-BE49-F238E27FC236}">
                <a16:creationId xmlns:a16="http://schemas.microsoft.com/office/drawing/2014/main" id="{D8A07E7C-7BF3-EC65-0F44-98ACEEF517B7}"/>
              </a:ext>
            </a:extLst>
          </p:cNvPr>
          <p:cNvPicPr>
            <a:picLocks noChangeAspect="1"/>
          </p:cNvPicPr>
          <p:nvPr/>
        </p:nvPicPr>
        <p:blipFill>
          <a:blip r:embed="rId3"/>
          <a:stretch>
            <a:fillRect/>
          </a:stretch>
        </p:blipFill>
        <p:spPr>
          <a:xfrm>
            <a:off x="7409329" y="3792071"/>
            <a:ext cx="4566118" cy="3063654"/>
          </a:xfrm>
          <a:prstGeom prst="rect">
            <a:avLst/>
          </a:prstGeom>
        </p:spPr>
      </p:pic>
    </p:spTree>
    <p:extLst>
      <p:ext uri="{BB962C8B-B14F-4D97-AF65-F5344CB8AC3E}">
        <p14:creationId xmlns:p14="http://schemas.microsoft.com/office/powerpoint/2010/main" val="174900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2F429-668D-A5DD-2DBF-C8B643FB65A0}"/>
              </a:ext>
            </a:extLst>
          </p:cNvPr>
          <p:cNvPicPr>
            <a:picLocks noChangeAspect="1"/>
          </p:cNvPicPr>
          <p:nvPr/>
        </p:nvPicPr>
        <p:blipFill rotWithShape="1">
          <a:blip r:embed="rId3">
            <a:extLst>
              <a:ext uri="{28A0092B-C50C-407E-A947-70E740481C1C}">
                <a14:useLocalDpi xmlns:a14="http://schemas.microsoft.com/office/drawing/2010/main" val="0"/>
              </a:ext>
            </a:extLst>
          </a:blip>
          <a:srcRect r="517"/>
          <a:stretch/>
        </p:blipFill>
        <p:spPr bwMode="auto">
          <a:xfrm>
            <a:off x="-1" y="584775"/>
            <a:ext cx="12192001" cy="6447359"/>
          </a:xfrm>
          <a:prstGeom prst="rect">
            <a:avLst/>
          </a:prstGeom>
          <a:noFill/>
          <a:ln>
            <a:noFill/>
          </a:ln>
        </p:spPr>
      </p:pic>
      <p:pic>
        <p:nvPicPr>
          <p:cNvPr id="5" name="Picture 4" descr="A group of people in blue uniforms posing for a photo&#10;&#10;Description automatically generated">
            <a:extLst>
              <a:ext uri="{FF2B5EF4-FFF2-40B4-BE49-F238E27FC236}">
                <a16:creationId xmlns:a16="http://schemas.microsoft.com/office/drawing/2014/main" id="{84973367-DD5B-DF03-E7EF-74B24DA7D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22" y="706333"/>
            <a:ext cx="11894443" cy="6151667"/>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3" name="Rectangle 2">
            <a:extLst>
              <a:ext uri="{FF2B5EF4-FFF2-40B4-BE49-F238E27FC236}">
                <a16:creationId xmlns:a16="http://schemas.microsoft.com/office/drawing/2014/main" id="{FB3082EF-FBC4-A593-C4E3-EE8F28657278}"/>
              </a:ext>
            </a:extLst>
          </p:cNvPr>
          <p:cNvSpPr/>
          <p:nvPr/>
        </p:nvSpPr>
        <p:spPr>
          <a:xfrm>
            <a:off x="0" y="0"/>
            <a:ext cx="12192000"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200" dirty="0">
                <a:effectLst>
                  <a:outerShdw blurRad="38100" dist="38100" dir="2700000" algn="tl">
                    <a:srgbClr val="000000">
                      <a:alpha val="43137"/>
                    </a:srgbClr>
                  </a:outerShdw>
                </a:effectLst>
                <a:latin typeface="Gill Sans"/>
                <a:cs typeface="Calibri" panose="020F0502020204030204" pitchFamily="34" charset="0"/>
              </a:rPr>
              <a:t>GB &amp; RHIP team </a:t>
            </a:r>
            <a:endParaRPr lang="en-US" sz="4800" dirty="0">
              <a:ln w="0"/>
              <a:solidFill>
                <a:schemeClr val="tx1"/>
              </a:solidFill>
              <a:effectLst>
                <a:outerShdw blurRad="38100" dist="38100" dir="2700000" algn="tl">
                  <a:srgbClr val="000000">
                    <a:alpha val="43137"/>
                  </a:srgbClr>
                </a:outerShdw>
              </a:effectLst>
              <a:latin typeface="Gill Sans"/>
            </a:endParaRPr>
          </a:p>
        </p:txBody>
      </p:sp>
    </p:spTree>
    <p:extLst>
      <p:ext uri="{BB962C8B-B14F-4D97-AF65-F5344CB8AC3E}">
        <p14:creationId xmlns:p14="http://schemas.microsoft.com/office/powerpoint/2010/main" val="69996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5D7C7-916A-6CFA-AC07-DDB193B73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2" y="-195262"/>
            <a:ext cx="12582525" cy="7248525"/>
          </a:xfrm>
          <a:prstGeom prst="rect">
            <a:avLst/>
          </a:prstGeom>
          <a:noFill/>
          <a:ln>
            <a:noFill/>
          </a:ln>
        </p:spPr>
      </p:pic>
    </p:spTree>
    <p:extLst>
      <p:ext uri="{BB962C8B-B14F-4D97-AF65-F5344CB8AC3E}">
        <p14:creationId xmlns:p14="http://schemas.microsoft.com/office/powerpoint/2010/main" val="403313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655C5906BC345BE36D3E92AA5827E" ma:contentTypeVersion="5" ma:contentTypeDescription="Create a new document." ma:contentTypeScope="" ma:versionID="6870c65ab8c8336b6ebd4435727fb199">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583d4c3cb9818ee969a664e99fb67258"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F5D78-787F-4022-9198-E69BBB170CE7}"/>
</file>

<file path=customXml/itemProps2.xml><?xml version="1.0" encoding="utf-8"?>
<ds:datastoreItem xmlns:ds="http://schemas.openxmlformats.org/officeDocument/2006/customXml" ds:itemID="{40B5D223-C922-4E49-9370-1C083CBE0639}">
  <ds:schemaRef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38d85467-f9e6-497f-9cc8-19404b3228eb"/>
    <ds:schemaRef ds:uri="http://www.w3.org/XML/1998/namespace"/>
    <ds:schemaRef ds:uri="http://purl.org/dc/elements/1.1/"/>
    <ds:schemaRef ds:uri="b7e331b0-a2b9-479e-9f33-d57b2d7939f3"/>
    <ds:schemaRef ds:uri="http://purl.org/dc/dcmitype/"/>
  </ds:schemaRefs>
</ds:datastoreItem>
</file>

<file path=customXml/itemProps3.xml><?xml version="1.0" encoding="utf-8"?>
<ds:datastoreItem xmlns:ds="http://schemas.openxmlformats.org/officeDocument/2006/customXml" ds:itemID="{53C5BCCA-0876-4206-A4FD-09F496D6E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16063</TotalTime>
  <Words>452</Words>
  <Application>Microsoft Office PowerPoint</Application>
  <PresentationFormat>Widescreen</PresentationFormat>
  <Paragraphs>33</Paragraphs>
  <Slides>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Arial</vt:lpstr>
      <vt:lpstr>Calibri</vt:lpstr>
      <vt:lpstr>Calibri Light</vt:lpstr>
      <vt:lpstr>Georgia</vt:lpstr>
      <vt:lpstr>Gill</vt:lpstr>
      <vt:lpstr>Gill Sans</vt:lpstr>
      <vt:lpstr>Gill Sans Light</vt:lpstr>
      <vt:lpstr>Gill Sans MT</vt:lpstr>
      <vt:lpstr>Symbol</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Fadhal, Iman IDL1</dc:creator>
  <cp:lastModifiedBy>Al Ghailani, Fadwa MSE148</cp:lastModifiedBy>
  <cp:revision>134</cp:revision>
  <dcterms:created xsi:type="dcterms:W3CDTF">2020-11-23T10:50:28Z</dcterms:created>
  <dcterms:modified xsi:type="dcterms:W3CDTF">2024-07-28T07:35:59Z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0x010100E26655C5906BC345BE36D3E92AA5827E</vt:lpwstr>
  </property>
</Properties>
</file>